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367" r:id="rId5"/>
    <p:sldId id="368" r:id="rId6"/>
    <p:sldId id="369" r:id="rId7"/>
    <p:sldId id="370" r:id="rId8"/>
    <p:sldId id="371" r:id="rId9"/>
    <p:sldId id="372" r:id="rId10"/>
    <p:sldId id="373" r:id="rId11"/>
    <p:sldId id="374" r:id="rId12"/>
    <p:sldId id="375" r:id="rId13"/>
    <p:sldId id="376" r:id="rId14"/>
    <p:sldId id="458" r:id="rId15"/>
    <p:sldId id="459" r:id="rId16"/>
    <p:sldId id="378"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4" r:id="rId50"/>
    <p:sldId id="415" r:id="rId51"/>
    <p:sldId id="416" r:id="rId52"/>
    <p:sldId id="417" r:id="rId53"/>
    <p:sldId id="418" r:id="rId54"/>
    <p:sldId id="419" r:id="rId55"/>
    <p:sldId id="420" r:id="rId56"/>
    <p:sldId id="421" r:id="rId57"/>
    <p:sldId id="422" r:id="rId58"/>
    <p:sldId id="423" r:id="rId59"/>
    <p:sldId id="424" r:id="rId60"/>
    <p:sldId id="425" r:id="rId61"/>
    <p:sldId id="426" r:id="rId62"/>
    <p:sldId id="427" r:id="rId63"/>
    <p:sldId id="428" r:id="rId64"/>
    <p:sldId id="461" r:id="rId65"/>
    <p:sldId id="462" r:id="rId66"/>
    <p:sldId id="463" r:id="rId67"/>
    <p:sldId id="464" r:id="rId68"/>
    <p:sldId id="465" r:id="rId69"/>
    <p:sldId id="460" r:id="rId70"/>
    <p:sldId id="430" r:id="rId71"/>
    <p:sldId id="431" r:id="rId72"/>
    <p:sldId id="432" r:id="rId73"/>
    <p:sldId id="433" r:id="rId74"/>
    <p:sldId id="434" r:id="rId75"/>
    <p:sldId id="435" r:id="rId76"/>
    <p:sldId id="436" r:id="rId77"/>
    <p:sldId id="437" r:id="rId78"/>
    <p:sldId id="438" r:id="rId79"/>
    <p:sldId id="439" r:id="rId80"/>
    <p:sldId id="440" r:id="rId81"/>
    <p:sldId id="441" r:id="rId82"/>
    <p:sldId id="442" r:id="rId83"/>
    <p:sldId id="443" r:id="rId84"/>
    <p:sldId id="444" r:id="rId85"/>
    <p:sldId id="445" r:id="rId86"/>
    <p:sldId id="446" r:id="rId87"/>
    <p:sldId id="447" r:id="rId88"/>
    <p:sldId id="354" r:id="rId8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0040"/>
    <a:srgbClr val="538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3" autoAdjust="0"/>
    <p:restoredTop sz="94660"/>
  </p:normalViewPr>
  <p:slideViewPr>
    <p:cSldViewPr snapToGrid="0">
      <p:cViewPr varScale="1">
        <p:scale>
          <a:sx n="86" d="100"/>
          <a:sy n="86" d="100"/>
        </p:scale>
        <p:origin x="1699"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178070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1570932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2773869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74342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215274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316290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359937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1136788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44391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390113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E1B8E9F4-1014-43F6-97B0-DE6DE32215CD}" type="datetimeFigureOut">
              <a:rPr lang="pt-BR" smtClean="0"/>
              <a:pPr/>
              <a:t>26/02/2018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E00549B-4B1F-4031-B4E7-22B0AFA63590}" type="slidenum">
              <a:rPr lang="pt-BR" smtClean="0"/>
              <a:pPr/>
              <a:t>‹nº›</a:t>
            </a:fld>
            <a:endParaRPr lang="pt-BR"/>
          </a:p>
        </p:txBody>
      </p:sp>
    </p:spTree>
    <p:extLst>
      <p:ext uri="{BB962C8B-B14F-4D97-AF65-F5344CB8AC3E}">
        <p14:creationId xmlns:p14="http://schemas.microsoft.com/office/powerpoint/2010/main" val="27345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8E9F4-1014-43F6-97B0-DE6DE32215CD}" type="datetimeFigureOut">
              <a:rPr lang="pt-BR" smtClean="0"/>
              <a:pPr/>
              <a:t>26/02/2018</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0549B-4B1F-4031-B4E7-22B0AFA63590}" type="slidenum">
              <a:rPr lang="pt-BR" smtClean="0"/>
              <a:pPr/>
              <a:t>‹nº›</a:t>
            </a:fld>
            <a:endParaRPr lang="pt-BR"/>
          </a:p>
        </p:txBody>
      </p:sp>
    </p:spTree>
    <p:extLst>
      <p:ext uri="{BB962C8B-B14F-4D97-AF65-F5344CB8AC3E}">
        <p14:creationId xmlns:p14="http://schemas.microsoft.com/office/powerpoint/2010/main" val="80279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18.png"/><Relationship Id="rId4" Type="http://schemas.openxmlformats.org/officeDocument/2006/relationships/oleObject" Target="file:///\\localhost\Users\osmanijr\Desktop\Brumado\Apresentac&#807;o&#771;es%20e%20Listas\Macintosh%20HD:Users:osmanijr:Desktop:Brumado:Produtos:Produto%206%20-%20Plano%20Diretor.docx!OLE_LINK4"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9.png"/></Relationships>
</file>

<file path=ppt/slides/_rels/slide8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481" y="-4461"/>
            <a:ext cx="9152964" cy="1559858"/>
          </a:xfrm>
        </p:spPr>
        <p:txBody>
          <a:bodyPr>
            <a:noAutofit/>
          </a:bodyPr>
          <a:lstStyle/>
          <a:p>
            <a:r>
              <a:rPr lang="pt-BR"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REVISÃO DO PLANO DIRETOR </a:t>
            </a:r>
            <a:br>
              <a:rPr lang="pt-BR"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pt-BR" sz="3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MUNICIPAL DE GUARATINGUETÁ - SP</a:t>
            </a:r>
          </a:p>
        </p:txBody>
      </p:sp>
      <p:pic>
        <p:nvPicPr>
          <p:cNvPr id="4" name="Imagem 3"/>
          <p:cNvPicPr>
            <a:picLocks noChangeAspect="1"/>
          </p:cNvPicPr>
          <p:nvPr/>
        </p:nvPicPr>
        <p:blipFill rotWithShape="1">
          <a:blip r:embed="rId2" cstate="print">
            <a:extLst>
              <a:ext uri="{28A0092B-C50C-407E-A947-70E740481C1C}">
                <a14:useLocalDpi xmlns:a14="http://schemas.microsoft.com/office/drawing/2010/main" val="0"/>
              </a:ext>
            </a:extLst>
          </a:blip>
          <a:srcRect l="983" r="983" b="13762"/>
          <a:stretch/>
        </p:blipFill>
        <p:spPr>
          <a:xfrm>
            <a:off x="0" y="4329954"/>
            <a:ext cx="9144000" cy="2528046"/>
          </a:xfrm>
          <a:prstGeom prst="rect">
            <a:avLst/>
          </a:prstGeom>
        </p:spPr>
      </p:pic>
      <p:sp>
        <p:nvSpPr>
          <p:cNvPr id="11" name="CaixaDeTexto 10"/>
          <p:cNvSpPr txBox="1"/>
          <p:nvPr/>
        </p:nvSpPr>
        <p:spPr>
          <a:xfrm>
            <a:off x="259307" y="3773295"/>
            <a:ext cx="8639033" cy="461665"/>
          </a:xfrm>
          <a:prstGeom prst="rect">
            <a:avLst/>
          </a:prstGeom>
          <a:noFill/>
        </p:spPr>
        <p:txBody>
          <a:bodyPr wrap="square" rtlCol="0">
            <a:spAutoFit/>
          </a:bodyPr>
          <a:lstStyle/>
          <a:p>
            <a:pPr algn="ctr"/>
            <a:r>
              <a:rPr lang="pt-BR" sz="24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2ª OFICINA DE CAPACITAÇÃO</a:t>
            </a:r>
          </a:p>
        </p:txBody>
      </p:sp>
      <p:sp>
        <p:nvSpPr>
          <p:cNvPr id="7" name="Elipse 6"/>
          <p:cNvSpPr/>
          <p:nvPr/>
        </p:nvSpPr>
        <p:spPr>
          <a:xfrm>
            <a:off x="2806260" y="4414346"/>
            <a:ext cx="3531476" cy="1324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descr="logo-lider.png"/>
          <p:cNvPicPr>
            <a:picLocks noChangeAspect="1"/>
          </p:cNvPicPr>
          <p:nvPr/>
        </p:nvPicPr>
        <p:blipFill>
          <a:blip r:embed="rId3" cstate="print"/>
          <a:stretch>
            <a:fillRect/>
          </a:stretch>
        </p:blipFill>
        <p:spPr>
          <a:xfrm>
            <a:off x="3394838" y="4719617"/>
            <a:ext cx="2438405" cy="697993"/>
          </a:xfrm>
          <a:prstGeom prst="rect">
            <a:avLst/>
          </a:prstGeom>
        </p:spPr>
      </p:pic>
      <p:pic>
        <p:nvPicPr>
          <p:cNvPr id="3" name="Picture 2"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3327" y="1849348"/>
            <a:ext cx="1288257" cy="1580416"/>
          </a:xfrm>
          <a:prstGeom prst="rect">
            <a:avLst/>
          </a:prstGeom>
        </p:spPr>
      </p:pic>
    </p:spTree>
    <p:extLst>
      <p:ext uri="{BB962C8B-B14F-4D97-AF65-F5344CB8AC3E}">
        <p14:creationId xmlns:p14="http://schemas.microsoft.com/office/powerpoint/2010/main" val="38328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6" name="Text Box 4"/>
          <p:cNvSpPr txBox="1">
            <a:spLocks noChangeArrowheads="1"/>
          </p:cNvSpPr>
          <p:nvPr/>
        </p:nvSpPr>
        <p:spPr bwMode="auto">
          <a:xfrm>
            <a:off x="-1588" y="1025651"/>
            <a:ext cx="9145588" cy="830997"/>
          </a:xfrm>
          <a:prstGeom prst="rect">
            <a:avLst/>
          </a:prstGeom>
          <a:noFill/>
          <a:ln>
            <a:noFill/>
          </a:ln>
          <a:extLst/>
        </p:spPr>
        <p:txBody>
          <a:bodyPr>
            <a:spAutoFit/>
          </a:bodyPr>
          <a:lstStyle>
            <a:lvl1pPr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algn="ctr" eaLnBrk="1" hangingPunct="1">
              <a:spcBef>
                <a:spcPct val="50000"/>
              </a:spcBef>
            </a:pPr>
            <a:r>
              <a:rPr lang="pt-BR" b="1" dirty="0">
                <a:solidFill>
                  <a:srgbClr val="1F4E79"/>
                </a:solidFill>
                <a:effectLst>
                  <a:outerShdw blurRad="38100" dist="38100" dir="2700000" algn="tl">
                    <a:srgbClr val="DDDDDD"/>
                  </a:outerShdw>
                </a:effectLst>
                <a:latin typeface="Arial"/>
                <a:cs typeface="Arial"/>
              </a:rPr>
              <a:t>PRINCÍPIOS E OBJETIVOS GERAIS DA POLÍTICA DE DESENVOLVIMENTO MUNICIPAL</a:t>
            </a:r>
          </a:p>
        </p:txBody>
      </p:sp>
      <p:sp>
        <p:nvSpPr>
          <p:cNvPr id="28" name="Text Box 9"/>
          <p:cNvSpPr txBox="1">
            <a:spLocks noChangeArrowheads="1"/>
          </p:cNvSpPr>
          <p:nvPr/>
        </p:nvSpPr>
        <p:spPr bwMode="auto">
          <a:xfrm>
            <a:off x="436192" y="2220204"/>
            <a:ext cx="8707808" cy="2831544"/>
          </a:xfrm>
          <a:prstGeom prst="rect">
            <a:avLst/>
          </a:prstGeom>
          <a:noFill/>
          <a:ln>
            <a:noFill/>
          </a:ln>
          <a:extLst/>
        </p:spPr>
        <p:txBody>
          <a:bodyPr wrap="square">
            <a:spAutoFit/>
          </a:bodyPr>
          <a:lstStyle>
            <a:lvl1pPr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514350" lvl="3" indent="-514350" fontAlgn="base">
              <a:lnSpc>
                <a:spcPct val="150000"/>
              </a:lnSpc>
              <a:buFont typeface="+mj-lt"/>
              <a:buAutoNum type="romanUcPeriod"/>
            </a:pPr>
            <a:r>
              <a:rPr lang="pt-PT" dirty="0">
                <a:solidFill>
                  <a:schemeClr val="tx1"/>
                </a:solidFill>
                <a:latin typeface="Arial"/>
                <a:cs typeface="Arial"/>
              </a:rPr>
              <a:t>a função social da cidade e da propriedade;</a:t>
            </a:r>
            <a:endParaRPr lang="pt-BR" dirty="0">
              <a:solidFill>
                <a:schemeClr val="tx1"/>
              </a:solidFill>
              <a:latin typeface="Arial"/>
              <a:cs typeface="Arial"/>
            </a:endParaRPr>
          </a:p>
          <a:p>
            <a:pPr marL="514350" lvl="3" indent="-514350" fontAlgn="base">
              <a:lnSpc>
                <a:spcPct val="150000"/>
              </a:lnSpc>
              <a:buFont typeface="+mj-lt"/>
              <a:buAutoNum type="romanUcPeriod"/>
            </a:pPr>
            <a:r>
              <a:rPr lang="pt-PT" dirty="0">
                <a:solidFill>
                  <a:schemeClr val="tx1"/>
                </a:solidFill>
                <a:latin typeface="Arial"/>
                <a:cs typeface="Arial"/>
              </a:rPr>
              <a:t>justiça social e redução das desigualdades sociais;</a:t>
            </a:r>
            <a:endParaRPr lang="pt-BR" dirty="0">
              <a:solidFill>
                <a:schemeClr val="tx1"/>
              </a:solidFill>
              <a:latin typeface="Arial"/>
              <a:cs typeface="Arial"/>
            </a:endParaRPr>
          </a:p>
          <a:p>
            <a:pPr marL="514350" lvl="3" indent="-514350" fontAlgn="base">
              <a:lnSpc>
                <a:spcPct val="150000"/>
              </a:lnSpc>
              <a:buFont typeface="+mj-lt"/>
              <a:buAutoNum type="romanUcPeriod"/>
            </a:pPr>
            <a:r>
              <a:rPr lang="pt-PT" dirty="0">
                <a:solidFill>
                  <a:schemeClr val="tx1"/>
                </a:solidFill>
                <a:latin typeface="Arial"/>
                <a:cs typeface="Arial"/>
              </a:rPr>
              <a:t>preservação e recuperação do ambiente natural;</a:t>
            </a:r>
            <a:endParaRPr lang="pt-BR" dirty="0">
              <a:solidFill>
                <a:schemeClr val="tx1"/>
              </a:solidFill>
              <a:latin typeface="Arial"/>
              <a:cs typeface="Arial"/>
            </a:endParaRPr>
          </a:p>
          <a:p>
            <a:pPr marL="514350" lvl="3" indent="-514350" fontAlgn="base">
              <a:lnSpc>
                <a:spcPct val="150000"/>
              </a:lnSpc>
              <a:buFont typeface="+mj-lt"/>
              <a:buAutoNum type="romanUcPeriod"/>
            </a:pPr>
            <a:r>
              <a:rPr lang="pt-PT" dirty="0">
                <a:solidFill>
                  <a:schemeClr val="tx1"/>
                </a:solidFill>
                <a:latin typeface="Arial"/>
                <a:cs typeface="Arial"/>
              </a:rPr>
              <a:t>sustentabilidade;</a:t>
            </a:r>
            <a:endParaRPr lang="pt-BR" dirty="0">
              <a:solidFill>
                <a:schemeClr val="tx1"/>
              </a:solidFill>
              <a:latin typeface="Arial"/>
              <a:cs typeface="Arial"/>
            </a:endParaRPr>
          </a:p>
          <a:p>
            <a:pPr marL="514350" lvl="3" indent="-514350" fontAlgn="base">
              <a:lnSpc>
                <a:spcPct val="150000"/>
              </a:lnSpc>
              <a:buFont typeface="+mj-lt"/>
              <a:buAutoNum type="romanUcPeriod"/>
            </a:pPr>
            <a:r>
              <a:rPr lang="pt-PT" dirty="0">
                <a:solidFill>
                  <a:schemeClr val="tx1"/>
                </a:solidFill>
                <a:latin typeface="Arial"/>
                <a:cs typeface="Arial"/>
              </a:rPr>
              <a:t>gestão democrática e participativa</a:t>
            </a:r>
            <a:r>
              <a:rPr lang="pt-PT" dirty="0">
                <a:solidFill>
                  <a:schemeClr val="tx1"/>
                </a:solidFill>
              </a:rPr>
              <a:t>.</a:t>
            </a:r>
            <a:endParaRPr lang="pt-BR" dirty="0">
              <a:solidFill>
                <a:schemeClr val="tx1"/>
              </a:solidFil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6" name="Picture 15"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6084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20" name="Text Box 4"/>
          <p:cNvSpPr txBox="1">
            <a:spLocks noChangeArrowheads="1"/>
          </p:cNvSpPr>
          <p:nvPr/>
        </p:nvSpPr>
        <p:spPr bwMode="auto">
          <a:xfrm>
            <a:off x="-1588" y="890551"/>
            <a:ext cx="9145588" cy="461665"/>
          </a:xfrm>
          <a:prstGeom prst="rect">
            <a:avLst/>
          </a:prstGeom>
          <a:noFill/>
          <a:ln>
            <a:noFill/>
          </a:ln>
          <a:extLst/>
        </p:spPr>
        <p:txBody>
          <a:bodyPr>
            <a:spAutoFit/>
          </a:bodyPr>
          <a:lstStyle>
            <a:lvl1pPr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algn="ctr" eaLnBrk="1" hangingPunct="1">
              <a:spcBef>
                <a:spcPct val="50000"/>
              </a:spcBef>
            </a:pPr>
            <a:r>
              <a:rPr lang="pt-BR" b="1" dirty="0">
                <a:solidFill>
                  <a:srgbClr val="1F4E79"/>
                </a:solidFill>
                <a:effectLst>
                  <a:outerShdw blurRad="38100" dist="38100" dir="2700000" algn="tl">
                    <a:srgbClr val="DDDDDD"/>
                  </a:outerShdw>
                </a:effectLst>
                <a:latin typeface="Arial"/>
                <a:cs typeface="Arial"/>
              </a:rPr>
              <a:t>A FUNÇÃO SOCIAL DA PROPRIEDADE</a:t>
            </a:r>
          </a:p>
        </p:txBody>
      </p:sp>
      <p:sp>
        <p:nvSpPr>
          <p:cNvPr id="23" name="Text Box 9"/>
          <p:cNvSpPr txBox="1">
            <a:spLocks noChangeArrowheads="1"/>
          </p:cNvSpPr>
          <p:nvPr/>
        </p:nvSpPr>
        <p:spPr bwMode="auto">
          <a:xfrm>
            <a:off x="333559" y="2355304"/>
            <a:ext cx="8544236" cy="4093428"/>
          </a:xfrm>
          <a:prstGeom prst="rect">
            <a:avLst/>
          </a:prstGeom>
          <a:noFill/>
          <a:ln>
            <a:noFill/>
          </a:ln>
          <a:extLst/>
        </p:spPr>
        <p:txBody>
          <a:bodyPr wrap="square">
            <a:spAutoFit/>
          </a:bodyPr>
          <a:lstStyle>
            <a:lvl1pPr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514350" lvl="3" indent="-514350" algn="just" fontAlgn="base">
              <a:buFont typeface="+mj-lt"/>
              <a:buAutoNum type="romanUcPeriod"/>
            </a:pPr>
            <a:r>
              <a:rPr lang="pt-PT" sz="2000" dirty="0">
                <a:solidFill>
                  <a:srgbClr val="000000"/>
                </a:solidFill>
                <a:latin typeface="Arial"/>
                <a:cs typeface="Arial"/>
              </a:rPr>
              <a:t>Suprimento das necessidades dos cidadãos quanto à qualidade de vida, à justiça social, o acesso universal aos direitos sociais e ao desenvolvimento econômico;</a:t>
            </a:r>
          </a:p>
          <a:p>
            <a:pPr marL="514350" lvl="3" indent="-514350" algn="just" fontAlgn="base">
              <a:buFont typeface="+mj-lt"/>
              <a:buAutoNum type="romanUcPeriod"/>
            </a:pPr>
            <a:endParaRPr lang="pt-BR" sz="2000" dirty="0">
              <a:solidFill>
                <a:srgbClr val="000000"/>
              </a:solidFill>
              <a:latin typeface="Arial"/>
              <a:cs typeface="Arial"/>
            </a:endParaRPr>
          </a:p>
          <a:p>
            <a:pPr marL="514350" lvl="3" indent="-514350" algn="just" fontAlgn="base">
              <a:buFont typeface="+mj-lt"/>
              <a:buAutoNum type="romanUcPeriod"/>
            </a:pPr>
            <a:r>
              <a:rPr lang="pt-PT" sz="2000" dirty="0">
                <a:solidFill>
                  <a:srgbClr val="000000"/>
                </a:solidFill>
                <a:latin typeface="Arial"/>
                <a:cs typeface="Arial"/>
              </a:rPr>
              <a:t>Compatibilidade do uso da propriedade com a infraestrutura, com os equipamentos e os serviços públicos disponíveis;</a:t>
            </a:r>
          </a:p>
          <a:p>
            <a:pPr marL="514350" lvl="3" indent="-514350" algn="just" fontAlgn="base">
              <a:buFont typeface="+mj-lt"/>
              <a:buAutoNum type="romanUcPeriod"/>
            </a:pPr>
            <a:endParaRPr lang="pt-BR" sz="2000" dirty="0">
              <a:solidFill>
                <a:srgbClr val="000000"/>
              </a:solidFill>
              <a:latin typeface="Arial"/>
              <a:cs typeface="Arial"/>
            </a:endParaRPr>
          </a:p>
          <a:p>
            <a:pPr marL="514350" lvl="3" indent="-514350" algn="just" fontAlgn="base">
              <a:buFont typeface="+mj-lt"/>
              <a:buAutoNum type="romanUcPeriod"/>
            </a:pPr>
            <a:r>
              <a:rPr lang="pt-PT" sz="2000" dirty="0">
                <a:solidFill>
                  <a:srgbClr val="000000"/>
                </a:solidFill>
                <a:latin typeface="Arial"/>
                <a:cs typeface="Arial"/>
              </a:rPr>
              <a:t>Compatibilidade do uso da propriedade com a conservação dos recursos naturais, assegurando o desenvolvimento econômico e social sustentável do Município;</a:t>
            </a:r>
          </a:p>
          <a:p>
            <a:pPr marL="514350" lvl="3" indent="-514350" algn="just" fontAlgn="base">
              <a:buFont typeface="+mj-lt"/>
              <a:buAutoNum type="romanUcPeriod"/>
            </a:pPr>
            <a:endParaRPr lang="pt-BR" sz="2000" dirty="0">
              <a:solidFill>
                <a:srgbClr val="000000"/>
              </a:solidFill>
              <a:latin typeface="Arial"/>
              <a:cs typeface="Arial"/>
            </a:endParaRPr>
          </a:p>
          <a:p>
            <a:pPr marL="514350" lvl="3" indent="-514350" algn="just" fontAlgn="base">
              <a:buFont typeface="+mj-lt"/>
              <a:buAutoNum type="romanUcPeriod"/>
            </a:pPr>
            <a:r>
              <a:rPr lang="pt-PT" sz="2000" dirty="0">
                <a:solidFill>
                  <a:srgbClr val="000000"/>
                </a:solidFill>
                <a:latin typeface="Arial"/>
                <a:cs typeface="Arial"/>
              </a:rPr>
              <a:t>Compatibilidade do uso da propriedade com a segurança, o bem-estar e a saúde de seus usuários.</a:t>
            </a:r>
            <a:endParaRPr lang="pt-BR" sz="2000" u="none" strike="noStrike" dirty="0">
              <a:solidFill>
                <a:srgbClr val="000000"/>
              </a:solidFill>
              <a:effectLst/>
              <a:latin typeface="Arial"/>
              <a:cs typeface="Arial"/>
            </a:endParaRP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 name="Rectangle 1"/>
          <p:cNvSpPr/>
          <p:nvPr/>
        </p:nvSpPr>
        <p:spPr>
          <a:xfrm>
            <a:off x="384875" y="1467728"/>
            <a:ext cx="8403116" cy="707886"/>
          </a:xfrm>
          <a:prstGeom prst="rect">
            <a:avLst/>
          </a:prstGeom>
        </p:spPr>
        <p:txBody>
          <a:bodyPr wrap="square">
            <a:spAutoFit/>
          </a:bodyPr>
          <a:lstStyle/>
          <a:p>
            <a:pPr lvl="0" algn="just" fontAlgn="base"/>
            <a:r>
              <a:rPr lang="pt-BR" sz="2000" dirty="0">
                <a:latin typeface="Arial"/>
                <a:cs typeface="Arial"/>
              </a:rPr>
              <a:t>A propriedade urbana e rural cumpre sua função social quando atende, simultaneamente, aos seguintes requisitos:</a:t>
            </a:r>
          </a:p>
        </p:txBody>
      </p:sp>
      <p:sp>
        <p:nvSpPr>
          <p:cNvPr id="19"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356753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Retângulo 1"/>
          <p:cNvSpPr/>
          <p:nvPr/>
        </p:nvSpPr>
        <p:spPr>
          <a:xfrm>
            <a:off x="0" y="821609"/>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MACROZONEAMENTO MUNICIPAL</a:t>
            </a:r>
          </a:p>
        </p:txBody>
      </p:sp>
      <p:sp>
        <p:nvSpPr>
          <p:cNvPr id="2" name="Rectangle 1"/>
          <p:cNvSpPr/>
          <p:nvPr/>
        </p:nvSpPr>
        <p:spPr>
          <a:xfrm>
            <a:off x="0" y="1518841"/>
            <a:ext cx="9144000" cy="4893647"/>
          </a:xfrm>
          <a:prstGeom prst="rect">
            <a:avLst/>
          </a:prstGeom>
        </p:spPr>
        <p:txBody>
          <a:bodyPr wrap="square">
            <a:spAutoFit/>
          </a:bodyPr>
          <a:lstStyle/>
          <a:p>
            <a:pPr marL="628650" lvl="3" indent="-342900" fontAlgn="base">
              <a:buFont typeface="Arial"/>
              <a:buChar char="•"/>
            </a:pPr>
            <a:r>
              <a:rPr lang="pt-BR" sz="2400" dirty="0" err="1">
                <a:latin typeface="Arial"/>
                <a:cs typeface="Arial"/>
              </a:rPr>
              <a:t>Macrozona</a:t>
            </a:r>
            <a:r>
              <a:rPr lang="pt-BR" sz="2400" dirty="0">
                <a:latin typeface="Arial"/>
                <a:cs typeface="Arial"/>
              </a:rPr>
              <a:t> de Proteção Ambiental Permanente;</a:t>
            </a:r>
          </a:p>
          <a:p>
            <a:pPr marL="571500" lvl="3" indent="-285750" fontAlgn="base">
              <a:buFont typeface="Arial"/>
              <a:buChar char="•"/>
            </a:pPr>
            <a:endParaRPr lang="pt-BR" sz="2400" dirty="0">
              <a:latin typeface="Arial"/>
              <a:cs typeface="Arial"/>
            </a:endParaRPr>
          </a:p>
          <a:p>
            <a:pPr marL="571500" lvl="3" indent="-285750" fontAlgn="base">
              <a:buFont typeface="Arial"/>
              <a:buChar char="•"/>
            </a:pPr>
            <a:r>
              <a:rPr lang="pt-BR" sz="2400" dirty="0" err="1">
                <a:latin typeface="Arial"/>
                <a:cs typeface="Arial"/>
              </a:rPr>
              <a:t>Macrozona</a:t>
            </a:r>
            <a:r>
              <a:rPr lang="pt-BR" sz="2400" dirty="0">
                <a:latin typeface="Arial"/>
                <a:cs typeface="Arial"/>
              </a:rPr>
              <a:t> de Proteção de Manancial;</a:t>
            </a:r>
          </a:p>
          <a:p>
            <a:pPr marL="571500" lvl="3" indent="-285750" fontAlgn="base">
              <a:buFont typeface="Arial"/>
              <a:buChar char="•"/>
            </a:pPr>
            <a:endParaRPr lang="pt-BR" sz="2400" dirty="0">
              <a:latin typeface="Arial"/>
              <a:cs typeface="Arial"/>
            </a:endParaRPr>
          </a:p>
          <a:p>
            <a:pPr marL="571500" lvl="3" indent="-285750" fontAlgn="base">
              <a:buFont typeface="Arial"/>
              <a:buChar char="•"/>
            </a:pPr>
            <a:r>
              <a:rPr lang="pt-BR" sz="2400" dirty="0" err="1">
                <a:latin typeface="Arial"/>
                <a:cs typeface="Arial"/>
              </a:rPr>
              <a:t>Macrozona</a:t>
            </a:r>
            <a:r>
              <a:rPr lang="pt-BR" sz="2400" dirty="0">
                <a:latin typeface="Arial"/>
                <a:cs typeface="Arial"/>
              </a:rPr>
              <a:t> Urbana Consolidada;</a:t>
            </a:r>
          </a:p>
          <a:p>
            <a:pPr marL="571500" lvl="3" indent="-285750" fontAlgn="base">
              <a:buFont typeface="Arial"/>
              <a:buChar char="•"/>
            </a:pPr>
            <a:endParaRPr lang="pt-BR" sz="2400" dirty="0">
              <a:latin typeface="Arial"/>
              <a:cs typeface="Arial"/>
            </a:endParaRPr>
          </a:p>
          <a:p>
            <a:pPr marL="571500" lvl="3" indent="-285750" fontAlgn="base">
              <a:buFont typeface="Arial"/>
              <a:buChar char="•"/>
            </a:pPr>
            <a:r>
              <a:rPr lang="pt-BR" sz="2400" dirty="0" err="1">
                <a:latin typeface="Arial"/>
                <a:cs typeface="Arial"/>
              </a:rPr>
              <a:t>Macrozona</a:t>
            </a:r>
            <a:r>
              <a:rPr lang="pt-BR" sz="2400" dirty="0">
                <a:latin typeface="Arial"/>
                <a:cs typeface="Arial"/>
              </a:rPr>
              <a:t> de Expansão Urbana;</a:t>
            </a:r>
          </a:p>
          <a:p>
            <a:pPr marL="571500" lvl="3" indent="-285750" fontAlgn="base">
              <a:buFont typeface="Arial"/>
              <a:buChar char="•"/>
            </a:pPr>
            <a:endParaRPr lang="pt-BR" sz="2400" dirty="0">
              <a:latin typeface="Arial"/>
              <a:cs typeface="Arial"/>
            </a:endParaRPr>
          </a:p>
          <a:p>
            <a:pPr marL="571500" lvl="3" indent="-285750" fontAlgn="base">
              <a:buFont typeface="Arial"/>
              <a:buChar char="•"/>
            </a:pPr>
            <a:r>
              <a:rPr lang="pt-BR" sz="2400" dirty="0" err="1">
                <a:latin typeface="Arial"/>
                <a:cs typeface="Arial"/>
              </a:rPr>
              <a:t>Macrozona</a:t>
            </a:r>
            <a:r>
              <a:rPr lang="pt-BR" sz="2400" dirty="0">
                <a:latin typeface="Arial"/>
                <a:cs typeface="Arial"/>
              </a:rPr>
              <a:t> de Contenção;</a:t>
            </a:r>
          </a:p>
          <a:p>
            <a:pPr marL="571500" lvl="3" indent="-285750" fontAlgn="base">
              <a:buFont typeface="Arial"/>
              <a:buChar char="•"/>
            </a:pPr>
            <a:endParaRPr lang="pt-BR" sz="2400" dirty="0">
              <a:latin typeface="Arial"/>
              <a:cs typeface="Arial"/>
            </a:endParaRPr>
          </a:p>
          <a:p>
            <a:pPr marL="571500" lvl="3" indent="-285750" fontAlgn="base">
              <a:buFont typeface="Arial"/>
              <a:buChar char="•"/>
            </a:pPr>
            <a:r>
              <a:rPr lang="pt-BR" sz="2400" dirty="0">
                <a:latin typeface="Arial"/>
                <a:cs typeface="Arial"/>
              </a:rPr>
              <a:t>Macrozona de Desenvolvimento Equilibrado;</a:t>
            </a:r>
          </a:p>
          <a:p>
            <a:pPr marL="571500" lvl="3" indent="-285750" fontAlgn="base">
              <a:buFont typeface="Arial"/>
              <a:buChar char="•"/>
            </a:pPr>
            <a:endParaRPr lang="pt-BR" sz="2400" dirty="0">
              <a:latin typeface="Arial"/>
              <a:cs typeface="Arial"/>
            </a:endParaRPr>
          </a:p>
          <a:p>
            <a:pPr marL="571500" lvl="3" indent="-285750" fontAlgn="base">
              <a:buFont typeface="Arial"/>
              <a:buChar char="•"/>
            </a:pPr>
            <a:r>
              <a:rPr lang="pt-BR" sz="2400" dirty="0" err="1">
                <a:latin typeface="Arial"/>
                <a:cs typeface="Arial"/>
              </a:rPr>
              <a:t>Macrozona</a:t>
            </a:r>
            <a:r>
              <a:rPr lang="pt-BR" sz="2400" dirty="0">
                <a:latin typeface="Arial"/>
                <a:cs typeface="Arial"/>
              </a:rPr>
              <a:t> Rural de Requalificação Agrícola. </a:t>
            </a:r>
            <a:endParaRPr lang="en-US" sz="2400" dirty="0">
              <a:latin typeface="Arial"/>
              <a:cs typeface="Arial"/>
            </a:endParaRP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4"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2915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Retângulo 1"/>
          <p:cNvSpPr/>
          <p:nvPr/>
        </p:nvSpPr>
        <p:spPr>
          <a:xfrm>
            <a:off x="0" y="821609"/>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MACROZONEAMENTO MUNICIPAL</a:t>
            </a:r>
          </a:p>
        </p:txBody>
      </p:sp>
      <p:sp>
        <p:nvSpPr>
          <p:cNvPr id="2" name="Rectangle 1"/>
          <p:cNvSpPr/>
          <p:nvPr/>
        </p:nvSpPr>
        <p:spPr>
          <a:xfrm>
            <a:off x="232034" y="1422843"/>
            <a:ext cx="8604575" cy="5355313"/>
          </a:xfrm>
          <a:prstGeom prst="rect">
            <a:avLst/>
          </a:prstGeom>
        </p:spPr>
        <p:txBody>
          <a:bodyPr wrap="square">
            <a:spAutoFit/>
          </a:bodyPr>
          <a:lstStyle/>
          <a:p>
            <a:pPr algn="just"/>
            <a:r>
              <a:rPr lang="pt-BR" b="1" dirty="0" err="1">
                <a:solidFill>
                  <a:srgbClr val="A8002B"/>
                </a:solidFill>
                <a:latin typeface="Arial"/>
                <a:cs typeface="Arial"/>
              </a:rPr>
              <a:t>Macrozona</a:t>
            </a:r>
            <a:r>
              <a:rPr lang="pt-BR" b="1" dirty="0">
                <a:solidFill>
                  <a:srgbClr val="A8002B"/>
                </a:solidFill>
                <a:latin typeface="Arial"/>
                <a:cs typeface="Arial"/>
              </a:rPr>
              <a:t> de Proteção Ambiental Permanente:</a:t>
            </a:r>
            <a:r>
              <a:rPr lang="pt-BR" dirty="0">
                <a:solidFill>
                  <a:srgbClr val="A8002B"/>
                </a:solidFill>
                <a:latin typeface="Arial"/>
                <a:cs typeface="Arial"/>
              </a:rPr>
              <a:t> </a:t>
            </a:r>
            <a:r>
              <a:rPr lang="pt-BR" dirty="0">
                <a:latin typeface="Arial"/>
                <a:cs typeface="Arial"/>
              </a:rPr>
              <a:t>corresponde à </a:t>
            </a:r>
            <a:r>
              <a:rPr lang="pt-BR" dirty="0" err="1">
                <a:latin typeface="Arial"/>
                <a:cs typeface="Arial"/>
              </a:rPr>
              <a:t>área</a:t>
            </a:r>
            <a:r>
              <a:rPr lang="pt-BR" dirty="0">
                <a:latin typeface="Arial"/>
                <a:cs typeface="Arial"/>
              </a:rPr>
              <a:t> de </a:t>
            </a:r>
            <a:r>
              <a:rPr lang="pt-BR" dirty="0" err="1">
                <a:latin typeface="Arial"/>
                <a:cs typeface="Arial"/>
              </a:rPr>
              <a:t>proteção</a:t>
            </a:r>
            <a:r>
              <a:rPr lang="pt-BR" dirty="0">
                <a:latin typeface="Arial"/>
                <a:cs typeface="Arial"/>
              </a:rPr>
              <a:t> do ambiente natural, compreendendo o </a:t>
            </a:r>
            <a:r>
              <a:rPr lang="pt-BR" dirty="0" err="1">
                <a:latin typeface="Arial"/>
                <a:cs typeface="Arial"/>
              </a:rPr>
              <a:t>sope</a:t>
            </a:r>
            <a:r>
              <a:rPr lang="pt-BR" dirty="0">
                <a:latin typeface="Arial"/>
                <a:cs typeface="Arial"/>
              </a:rPr>
              <a:t>́ da Serra da Mantiqueira em toda a </a:t>
            </a:r>
            <a:r>
              <a:rPr lang="pt-BR" dirty="0" err="1">
                <a:latin typeface="Arial"/>
                <a:cs typeface="Arial"/>
              </a:rPr>
              <a:t>extensão</a:t>
            </a:r>
            <a:r>
              <a:rPr lang="pt-BR" dirty="0">
                <a:latin typeface="Arial"/>
                <a:cs typeface="Arial"/>
              </a:rPr>
              <a:t> Leste-Oeste dentro do </a:t>
            </a:r>
            <a:r>
              <a:rPr lang="pt-BR" dirty="0" err="1">
                <a:latin typeface="Arial"/>
                <a:cs typeface="Arial"/>
              </a:rPr>
              <a:t>município</a:t>
            </a:r>
            <a:r>
              <a:rPr lang="pt-BR" dirty="0">
                <a:latin typeface="Arial"/>
                <a:cs typeface="Arial"/>
              </a:rPr>
              <a:t> e na </a:t>
            </a:r>
            <a:r>
              <a:rPr lang="pt-BR" dirty="0" err="1">
                <a:latin typeface="Arial"/>
                <a:cs typeface="Arial"/>
              </a:rPr>
              <a:t>direção</a:t>
            </a:r>
            <a:r>
              <a:rPr lang="pt-BR" dirty="0">
                <a:latin typeface="Arial"/>
                <a:cs typeface="Arial"/>
              </a:rPr>
              <a:t> Norte até a divisa do </a:t>
            </a:r>
            <a:r>
              <a:rPr lang="pt-BR" dirty="0" err="1">
                <a:latin typeface="Arial"/>
                <a:cs typeface="Arial"/>
              </a:rPr>
              <a:t>município</a:t>
            </a:r>
            <a:r>
              <a:rPr lang="pt-BR" dirty="0">
                <a:latin typeface="Arial"/>
                <a:cs typeface="Arial"/>
              </a:rPr>
              <a:t>; limita-se no </a:t>
            </a:r>
            <a:r>
              <a:rPr lang="pt-BR" dirty="0" err="1">
                <a:latin typeface="Arial"/>
                <a:cs typeface="Arial"/>
              </a:rPr>
              <a:t>sope</a:t>
            </a:r>
            <a:r>
              <a:rPr lang="pt-BR" dirty="0">
                <a:latin typeface="Arial"/>
                <a:cs typeface="Arial"/>
              </a:rPr>
              <a:t>́ pelo </a:t>
            </a:r>
            <a:r>
              <a:rPr lang="pt-BR" dirty="0" err="1">
                <a:latin typeface="Arial"/>
                <a:cs typeface="Arial"/>
              </a:rPr>
              <a:t>Ribeirão</a:t>
            </a:r>
            <a:r>
              <a:rPr lang="pt-BR" dirty="0">
                <a:latin typeface="Arial"/>
                <a:cs typeface="Arial"/>
              </a:rPr>
              <a:t> </a:t>
            </a:r>
            <a:r>
              <a:rPr lang="pt-BR" dirty="0" err="1">
                <a:latin typeface="Arial"/>
                <a:cs typeface="Arial"/>
              </a:rPr>
              <a:t>Guaratingueta</a:t>
            </a:r>
            <a:r>
              <a:rPr lang="pt-BR" dirty="0">
                <a:latin typeface="Arial"/>
                <a:cs typeface="Arial"/>
              </a:rPr>
              <a:t>́ na </a:t>
            </a:r>
            <a:r>
              <a:rPr lang="pt-BR" dirty="0" err="1">
                <a:latin typeface="Arial"/>
                <a:cs typeface="Arial"/>
              </a:rPr>
              <a:t>região</a:t>
            </a:r>
            <a:r>
              <a:rPr lang="pt-BR" dirty="0">
                <a:latin typeface="Arial"/>
                <a:cs typeface="Arial"/>
              </a:rPr>
              <a:t> a Leste e segue pela cota do vale do referido </a:t>
            </a:r>
            <a:r>
              <a:rPr lang="pt-BR" dirty="0" err="1">
                <a:latin typeface="Arial"/>
                <a:cs typeface="Arial"/>
              </a:rPr>
              <a:t>Ribeirão</a:t>
            </a:r>
            <a:r>
              <a:rPr lang="pt-BR" dirty="0">
                <a:latin typeface="Arial"/>
                <a:cs typeface="Arial"/>
              </a:rPr>
              <a:t> até a divisa do </a:t>
            </a:r>
            <a:r>
              <a:rPr lang="pt-BR" dirty="0" err="1">
                <a:latin typeface="Arial"/>
                <a:cs typeface="Arial"/>
              </a:rPr>
              <a:t>município</a:t>
            </a:r>
            <a:r>
              <a:rPr lang="pt-BR" dirty="0">
                <a:latin typeface="Arial"/>
                <a:cs typeface="Arial"/>
              </a:rPr>
              <a:t> a Oeste, coincidindo com a divisa da APA Estadual da Serra da Mantiqueira; </a:t>
            </a:r>
          </a:p>
          <a:p>
            <a:pPr marL="285750" lvl="3" algn="just" fontAlgn="base"/>
            <a:endParaRPr lang="pt-BR" dirty="0">
              <a:solidFill>
                <a:srgbClr val="A8002B"/>
              </a:solidFill>
              <a:latin typeface="Arial"/>
              <a:cs typeface="Arial"/>
            </a:endParaRPr>
          </a:p>
          <a:p>
            <a:pPr algn="just"/>
            <a:r>
              <a:rPr lang="pt-BR" b="1" dirty="0" err="1">
                <a:solidFill>
                  <a:srgbClr val="A8002B"/>
                </a:solidFill>
                <a:latin typeface="Arial"/>
                <a:cs typeface="Arial"/>
              </a:rPr>
              <a:t>Macrozona</a:t>
            </a:r>
            <a:r>
              <a:rPr lang="pt-BR" b="1" dirty="0">
                <a:solidFill>
                  <a:srgbClr val="A8002B"/>
                </a:solidFill>
                <a:latin typeface="Arial"/>
                <a:cs typeface="Arial"/>
              </a:rPr>
              <a:t> de Proteção de Manancial: </a:t>
            </a:r>
            <a:r>
              <a:rPr lang="pt-BR" dirty="0">
                <a:latin typeface="Arial"/>
                <a:cs typeface="Arial"/>
              </a:rPr>
              <a:t>corresponde à bacia do </a:t>
            </a:r>
            <a:r>
              <a:rPr lang="pt-BR" dirty="0" err="1">
                <a:latin typeface="Arial"/>
                <a:cs typeface="Arial"/>
              </a:rPr>
              <a:t>Ribeirão</a:t>
            </a:r>
            <a:r>
              <a:rPr lang="pt-BR" dirty="0">
                <a:latin typeface="Arial"/>
                <a:cs typeface="Arial"/>
              </a:rPr>
              <a:t> </a:t>
            </a:r>
            <a:r>
              <a:rPr lang="pt-BR" dirty="0" err="1">
                <a:latin typeface="Arial"/>
                <a:cs typeface="Arial"/>
              </a:rPr>
              <a:t>Guaratingueta</a:t>
            </a:r>
            <a:r>
              <a:rPr lang="pt-BR" dirty="0">
                <a:latin typeface="Arial"/>
                <a:cs typeface="Arial"/>
              </a:rPr>
              <a:t>́, iniciando no </a:t>
            </a:r>
            <a:r>
              <a:rPr lang="pt-BR" dirty="0" err="1">
                <a:latin typeface="Arial"/>
                <a:cs typeface="Arial"/>
              </a:rPr>
              <a:t>sope</a:t>
            </a:r>
            <a:r>
              <a:rPr lang="pt-BR" dirty="0">
                <a:latin typeface="Arial"/>
                <a:cs typeface="Arial"/>
              </a:rPr>
              <a:t>́ da Serra da Mantiqueira e limites da </a:t>
            </a:r>
            <a:r>
              <a:rPr lang="pt-BR" dirty="0" err="1">
                <a:latin typeface="Arial"/>
                <a:cs typeface="Arial"/>
              </a:rPr>
              <a:t>Macrozona</a:t>
            </a:r>
            <a:r>
              <a:rPr lang="pt-BR" dirty="0">
                <a:latin typeface="Arial"/>
                <a:cs typeface="Arial"/>
              </a:rPr>
              <a:t> de </a:t>
            </a:r>
            <a:r>
              <a:rPr lang="pt-BR" dirty="0" err="1">
                <a:latin typeface="Arial"/>
                <a:cs typeface="Arial"/>
              </a:rPr>
              <a:t>Proteção</a:t>
            </a:r>
            <a:r>
              <a:rPr lang="pt-BR" dirty="0">
                <a:latin typeface="Arial"/>
                <a:cs typeface="Arial"/>
              </a:rPr>
              <a:t> Ambiental Permanente, tendo como limites a Leste e Oeste as estradas vicinais GTG-334 e GTG-342 respectivamente, até a foz no Rio </a:t>
            </a:r>
            <a:r>
              <a:rPr lang="pt-BR" dirty="0" err="1">
                <a:latin typeface="Arial"/>
                <a:cs typeface="Arial"/>
              </a:rPr>
              <a:t>Paraíba</a:t>
            </a:r>
            <a:r>
              <a:rPr lang="pt-BR" dirty="0">
                <a:latin typeface="Arial"/>
                <a:cs typeface="Arial"/>
              </a:rPr>
              <a:t> do Sul confrontando dentro da </a:t>
            </a:r>
            <a:r>
              <a:rPr lang="pt-BR" dirty="0" err="1">
                <a:latin typeface="Arial"/>
                <a:cs typeface="Arial"/>
              </a:rPr>
              <a:t>Macrozona</a:t>
            </a:r>
            <a:r>
              <a:rPr lang="pt-BR" dirty="0">
                <a:latin typeface="Arial"/>
                <a:cs typeface="Arial"/>
              </a:rPr>
              <a:t> Urbana Consolidada confrontando com </a:t>
            </a:r>
            <a:r>
              <a:rPr lang="pt-BR" dirty="0" err="1">
                <a:latin typeface="Arial"/>
                <a:cs typeface="Arial"/>
              </a:rPr>
              <a:t>área</a:t>
            </a:r>
            <a:r>
              <a:rPr lang="pt-BR" dirty="0">
                <a:latin typeface="Arial"/>
                <a:cs typeface="Arial"/>
              </a:rPr>
              <a:t> da Escola de Especialistas de </a:t>
            </a:r>
            <a:r>
              <a:rPr lang="pt-BR" dirty="0" err="1">
                <a:latin typeface="Arial"/>
                <a:cs typeface="Arial"/>
              </a:rPr>
              <a:t>Aeronáutica</a:t>
            </a:r>
            <a:r>
              <a:rPr lang="pt-BR" dirty="0">
                <a:latin typeface="Arial"/>
                <a:cs typeface="Arial"/>
              </a:rPr>
              <a:t> a Oeste;</a:t>
            </a:r>
          </a:p>
          <a:p>
            <a:pPr algn="just"/>
            <a:endParaRPr lang="pt-BR" dirty="0">
              <a:latin typeface="Arial"/>
              <a:cs typeface="Arial"/>
            </a:endParaRPr>
          </a:p>
          <a:p>
            <a:pPr algn="just"/>
            <a:r>
              <a:rPr lang="pt-BR" b="1" dirty="0" err="1">
                <a:solidFill>
                  <a:srgbClr val="A8002B"/>
                </a:solidFill>
                <a:latin typeface="Arial"/>
                <a:cs typeface="Arial"/>
              </a:rPr>
              <a:t>Macrozona</a:t>
            </a:r>
            <a:r>
              <a:rPr lang="pt-BR" b="1" dirty="0">
                <a:solidFill>
                  <a:srgbClr val="A8002B"/>
                </a:solidFill>
                <a:latin typeface="Arial"/>
                <a:cs typeface="Arial"/>
              </a:rPr>
              <a:t> Urbana Consolidada: </a:t>
            </a:r>
            <a:r>
              <a:rPr lang="pt-BR" dirty="0">
                <a:latin typeface="Arial"/>
                <a:cs typeface="Arial"/>
              </a:rPr>
              <a:t>corresponde à </a:t>
            </a:r>
            <a:r>
              <a:rPr lang="pt-BR" dirty="0" err="1">
                <a:latin typeface="Arial"/>
                <a:cs typeface="Arial"/>
              </a:rPr>
              <a:t>área</a:t>
            </a:r>
            <a:r>
              <a:rPr lang="pt-BR" dirty="0">
                <a:latin typeface="Arial"/>
                <a:cs typeface="Arial"/>
              </a:rPr>
              <a:t> urbanizada ao longo das margens esquerda e direita do Rio </a:t>
            </a:r>
            <a:r>
              <a:rPr lang="pt-BR" dirty="0" err="1">
                <a:latin typeface="Arial"/>
                <a:cs typeface="Arial"/>
              </a:rPr>
              <a:t>Paraíba</a:t>
            </a:r>
            <a:r>
              <a:rPr lang="pt-BR" dirty="0">
                <a:latin typeface="Arial"/>
                <a:cs typeface="Arial"/>
              </a:rPr>
              <a:t> do Sul e com </a:t>
            </a:r>
            <a:r>
              <a:rPr lang="pt-BR" dirty="0" err="1">
                <a:latin typeface="Arial"/>
                <a:cs typeface="Arial"/>
              </a:rPr>
              <a:t>perímetro</a:t>
            </a:r>
            <a:r>
              <a:rPr lang="pt-BR" dirty="0">
                <a:latin typeface="Arial"/>
                <a:cs typeface="Arial"/>
              </a:rPr>
              <a:t> urbano delimitado pela Lei Municipal Complementar no 01, de 18 de abril de 1994; </a:t>
            </a:r>
          </a:p>
          <a:p>
            <a:pPr algn="just"/>
            <a:endParaRPr lang="pt-BR" dirty="0">
              <a:latin typeface="Arial"/>
              <a:cs typeface="Arial"/>
            </a:endParaRPr>
          </a:p>
          <a:p>
            <a:pPr algn="just"/>
            <a:endParaRPr lang="pt-BR" dirty="0">
              <a:latin typeface="Arial"/>
              <a:cs typeface="Arial"/>
            </a:endParaRP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5961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Retângulo 1"/>
          <p:cNvSpPr/>
          <p:nvPr/>
        </p:nvSpPr>
        <p:spPr>
          <a:xfrm>
            <a:off x="0" y="821609"/>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MACROZONEAMENTO MUNICIPAL</a:t>
            </a:r>
          </a:p>
        </p:txBody>
      </p:sp>
      <p:sp>
        <p:nvSpPr>
          <p:cNvPr id="2" name="Rectangle 1"/>
          <p:cNvSpPr/>
          <p:nvPr/>
        </p:nvSpPr>
        <p:spPr>
          <a:xfrm>
            <a:off x="232034" y="1171343"/>
            <a:ext cx="8695075" cy="5355313"/>
          </a:xfrm>
          <a:prstGeom prst="rect">
            <a:avLst/>
          </a:prstGeom>
        </p:spPr>
        <p:txBody>
          <a:bodyPr wrap="square">
            <a:spAutoFit/>
          </a:bodyPr>
          <a:lstStyle/>
          <a:p>
            <a:pPr algn="just"/>
            <a:r>
              <a:rPr lang="pt-BR" b="1" dirty="0" err="1">
                <a:solidFill>
                  <a:srgbClr val="A8002B"/>
                </a:solidFill>
                <a:latin typeface="Arial"/>
                <a:cs typeface="Arial"/>
              </a:rPr>
              <a:t>Macrozona</a:t>
            </a:r>
            <a:r>
              <a:rPr lang="pt-BR" b="1" dirty="0">
                <a:solidFill>
                  <a:srgbClr val="A8002B"/>
                </a:solidFill>
                <a:latin typeface="Arial"/>
                <a:cs typeface="Arial"/>
              </a:rPr>
              <a:t> de Proteção Ambiental Permanente:</a:t>
            </a:r>
            <a:r>
              <a:rPr lang="pt-BR" dirty="0">
                <a:solidFill>
                  <a:srgbClr val="A8002B"/>
                </a:solidFill>
                <a:latin typeface="Arial"/>
                <a:cs typeface="Arial"/>
              </a:rPr>
              <a:t> </a:t>
            </a:r>
            <a:r>
              <a:rPr lang="pt-BR" dirty="0">
                <a:latin typeface="Arial"/>
                <a:cs typeface="Arial"/>
              </a:rPr>
              <a:t>corresponde à </a:t>
            </a:r>
            <a:r>
              <a:rPr lang="pt-BR" dirty="0" err="1">
                <a:latin typeface="Arial"/>
                <a:cs typeface="Arial"/>
              </a:rPr>
              <a:t>área</a:t>
            </a:r>
            <a:r>
              <a:rPr lang="pt-BR" dirty="0">
                <a:latin typeface="Arial"/>
                <a:cs typeface="Arial"/>
              </a:rPr>
              <a:t> de </a:t>
            </a:r>
            <a:r>
              <a:rPr lang="pt-BR" dirty="0" err="1">
                <a:latin typeface="Arial"/>
                <a:cs typeface="Arial"/>
              </a:rPr>
              <a:t>proteção</a:t>
            </a:r>
            <a:r>
              <a:rPr lang="pt-BR" dirty="0">
                <a:latin typeface="Arial"/>
                <a:cs typeface="Arial"/>
              </a:rPr>
              <a:t> do ambiente natural, compreendendo o </a:t>
            </a:r>
            <a:r>
              <a:rPr lang="pt-BR" dirty="0" err="1">
                <a:latin typeface="Arial"/>
                <a:cs typeface="Arial"/>
              </a:rPr>
              <a:t>sope</a:t>
            </a:r>
            <a:r>
              <a:rPr lang="pt-BR" dirty="0">
                <a:latin typeface="Arial"/>
                <a:cs typeface="Arial"/>
              </a:rPr>
              <a:t>́ da Serra da Mantiqueira em toda a </a:t>
            </a:r>
            <a:r>
              <a:rPr lang="pt-BR" dirty="0" err="1">
                <a:latin typeface="Arial"/>
                <a:cs typeface="Arial"/>
              </a:rPr>
              <a:t>extensão</a:t>
            </a:r>
            <a:r>
              <a:rPr lang="pt-BR" dirty="0">
                <a:latin typeface="Arial"/>
                <a:cs typeface="Arial"/>
              </a:rPr>
              <a:t> Leste-Oeste dentro do </a:t>
            </a:r>
            <a:r>
              <a:rPr lang="pt-BR" dirty="0" err="1">
                <a:latin typeface="Arial"/>
                <a:cs typeface="Arial"/>
              </a:rPr>
              <a:t>município</a:t>
            </a:r>
            <a:r>
              <a:rPr lang="pt-BR" dirty="0">
                <a:latin typeface="Arial"/>
                <a:cs typeface="Arial"/>
              </a:rPr>
              <a:t> e na </a:t>
            </a:r>
            <a:r>
              <a:rPr lang="pt-BR" dirty="0" err="1">
                <a:latin typeface="Arial"/>
                <a:cs typeface="Arial"/>
              </a:rPr>
              <a:t>direção</a:t>
            </a:r>
            <a:r>
              <a:rPr lang="pt-BR" dirty="0">
                <a:latin typeface="Arial"/>
                <a:cs typeface="Arial"/>
              </a:rPr>
              <a:t> Norte até a divisa do </a:t>
            </a:r>
            <a:r>
              <a:rPr lang="pt-BR" dirty="0" err="1">
                <a:latin typeface="Arial"/>
                <a:cs typeface="Arial"/>
              </a:rPr>
              <a:t>município</a:t>
            </a:r>
            <a:r>
              <a:rPr lang="pt-BR" dirty="0">
                <a:latin typeface="Arial"/>
                <a:cs typeface="Arial"/>
              </a:rPr>
              <a:t>; limita-se no </a:t>
            </a:r>
            <a:r>
              <a:rPr lang="pt-BR" dirty="0" err="1">
                <a:latin typeface="Arial"/>
                <a:cs typeface="Arial"/>
              </a:rPr>
              <a:t>sope</a:t>
            </a:r>
            <a:r>
              <a:rPr lang="pt-BR" dirty="0">
                <a:latin typeface="Arial"/>
                <a:cs typeface="Arial"/>
              </a:rPr>
              <a:t>́ pelo </a:t>
            </a:r>
            <a:r>
              <a:rPr lang="pt-BR" dirty="0" err="1">
                <a:latin typeface="Arial"/>
                <a:cs typeface="Arial"/>
              </a:rPr>
              <a:t>Ribeirão</a:t>
            </a:r>
            <a:r>
              <a:rPr lang="pt-BR" dirty="0">
                <a:latin typeface="Arial"/>
                <a:cs typeface="Arial"/>
              </a:rPr>
              <a:t> </a:t>
            </a:r>
            <a:r>
              <a:rPr lang="pt-BR" dirty="0" err="1">
                <a:latin typeface="Arial"/>
                <a:cs typeface="Arial"/>
              </a:rPr>
              <a:t>Guaratingueta</a:t>
            </a:r>
            <a:r>
              <a:rPr lang="pt-BR" dirty="0">
                <a:latin typeface="Arial"/>
                <a:cs typeface="Arial"/>
              </a:rPr>
              <a:t>́ na </a:t>
            </a:r>
            <a:r>
              <a:rPr lang="pt-BR" dirty="0" err="1">
                <a:latin typeface="Arial"/>
                <a:cs typeface="Arial"/>
              </a:rPr>
              <a:t>região</a:t>
            </a:r>
            <a:r>
              <a:rPr lang="pt-BR" dirty="0">
                <a:latin typeface="Arial"/>
                <a:cs typeface="Arial"/>
              </a:rPr>
              <a:t> a Leste e segue pela cota do vale do referido </a:t>
            </a:r>
            <a:r>
              <a:rPr lang="pt-BR" dirty="0" err="1">
                <a:latin typeface="Arial"/>
                <a:cs typeface="Arial"/>
              </a:rPr>
              <a:t>Ribeirão</a:t>
            </a:r>
            <a:r>
              <a:rPr lang="pt-BR" dirty="0">
                <a:latin typeface="Arial"/>
                <a:cs typeface="Arial"/>
              </a:rPr>
              <a:t> até a divisa do </a:t>
            </a:r>
            <a:r>
              <a:rPr lang="pt-BR" dirty="0" err="1">
                <a:latin typeface="Arial"/>
                <a:cs typeface="Arial"/>
              </a:rPr>
              <a:t>município</a:t>
            </a:r>
            <a:r>
              <a:rPr lang="pt-BR" dirty="0">
                <a:latin typeface="Arial"/>
                <a:cs typeface="Arial"/>
              </a:rPr>
              <a:t> a Oeste, coincidindo com a divisa da APA Estadual da Serra da Mantiqueira; </a:t>
            </a:r>
          </a:p>
          <a:p>
            <a:pPr algn="just"/>
            <a:endParaRPr lang="pt-BR" dirty="0">
              <a:latin typeface="Arial"/>
              <a:cs typeface="Arial"/>
            </a:endParaRPr>
          </a:p>
          <a:p>
            <a:pPr algn="just"/>
            <a:r>
              <a:rPr lang="pt-BR" b="1" dirty="0" err="1">
                <a:solidFill>
                  <a:srgbClr val="A8002B"/>
                </a:solidFill>
                <a:latin typeface="Arial"/>
                <a:cs typeface="Arial"/>
              </a:rPr>
              <a:t>Macrozona</a:t>
            </a:r>
            <a:r>
              <a:rPr lang="pt-BR" b="1" dirty="0">
                <a:solidFill>
                  <a:srgbClr val="A8002B"/>
                </a:solidFill>
                <a:latin typeface="Arial"/>
                <a:cs typeface="Arial"/>
              </a:rPr>
              <a:t> de </a:t>
            </a:r>
            <a:r>
              <a:rPr lang="pt-BR" b="1" dirty="0" err="1">
                <a:solidFill>
                  <a:srgbClr val="A8002B"/>
                </a:solidFill>
                <a:latin typeface="Arial"/>
                <a:cs typeface="Arial"/>
              </a:rPr>
              <a:t>Expansão</a:t>
            </a:r>
            <a:r>
              <a:rPr lang="pt-BR" b="1" dirty="0">
                <a:solidFill>
                  <a:srgbClr val="A8002B"/>
                </a:solidFill>
                <a:latin typeface="Arial"/>
                <a:cs typeface="Arial"/>
              </a:rPr>
              <a:t> Urbana: </a:t>
            </a:r>
            <a:r>
              <a:rPr lang="pt-BR" dirty="0">
                <a:latin typeface="Arial"/>
                <a:cs typeface="Arial"/>
              </a:rPr>
              <a:t>corresponde </a:t>
            </a:r>
            <a:r>
              <a:rPr lang="pt-BR" dirty="0" err="1">
                <a:latin typeface="Arial"/>
                <a:cs typeface="Arial"/>
              </a:rPr>
              <a:t>às</a:t>
            </a:r>
            <a:r>
              <a:rPr lang="pt-BR" dirty="0">
                <a:latin typeface="Arial"/>
                <a:cs typeface="Arial"/>
              </a:rPr>
              <a:t> </a:t>
            </a:r>
            <a:r>
              <a:rPr lang="pt-BR" dirty="0" err="1">
                <a:latin typeface="Arial"/>
                <a:cs typeface="Arial"/>
              </a:rPr>
              <a:t>áreas</a:t>
            </a:r>
            <a:r>
              <a:rPr lang="pt-BR" dirty="0">
                <a:latin typeface="Arial"/>
                <a:cs typeface="Arial"/>
              </a:rPr>
              <a:t> </a:t>
            </a:r>
            <a:r>
              <a:rPr lang="pt-BR" dirty="0" err="1">
                <a:latin typeface="Arial"/>
                <a:cs typeface="Arial"/>
              </a:rPr>
              <a:t>limítrofes</a:t>
            </a:r>
            <a:r>
              <a:rPr lang="pt-BR" dirty="0">
                <a:latin typeface="Arial"/>
                <a:cs typeface="Arial"/>
              </a:rPr>
              <a:t> ao </a:t>
            </a:r>
            <a:r>
              <a:rPr lang="pt-BR" dirty="0" err="1">
                <a:latin typeface="Arial"/>
                <a:cs typeface="Arial"/>
              </a:rPr>
              <a:t>perímetro</a:t>
            </a:r>
            <a:r>
              <a:rPr lang="pt-BR" dirty="0">
                <a:latin typeface="Arial"/>
                <a:cs typeface="Arial"/>
              </a:rPr>
              <a:t> urbano existente, delimitadas por este e novas vias compondo um sistema </a:t>
            </a:r>
            <a:r>
              <a:rPr lang="pt-BR" dirty="0" err="1">
                <a:latin typeface="Arial"/>
                <a:cs typeface="Arial"/>
              </a:rPr>
              <a:t>viário</a:t>
            </a:r>
            <a:r>
              <a:rPr lang="pt-BR" dirty="0">
                <a:latin typeface="Arial"/>
                <a:cs typeface="Arial"/>
              </a:rPr>
              <a:t> anelar como diretriz para a </a:t>
            </a:r>
            <a:r>
              <a:rPr lang="pt-BR" dirty="0" err="1">
                <a:latin typeface="Arial"/>
                <a:cs typeface="Arial"/>
              </a:rPr>
              <a:t>expansão</a:t>
            </a:r>
            <a:r>
              <a:rPr lang="pt-BR" dirty="0">
                <a:latin typeface="Arial"/>
                <a:cs typeface="Arial"/>
              </a:rPr>
              <a:t> da cidade;</a:t>
            </a:r>
          </a:p>
          <a:p>
            <a:pPr algn="just"/>
            <a:endParaRPr lang="pt-BR" dirty="0">
              <a:latin typeface="Arial"/>
              <a:cs typeface="Arial"/>
            </a:endParaRPr>
          </a:p>
          <a:p>
            <a:pPr algn="just"/>
            <a:r>
              <a:rPr lang="pt-BR" b="1" dirty="0" err="1">
                <a:solidFill>
                  <a:srgbClr val="A8002B"/>
                </a:solidFill>
                <a:latin typeface="Arial"/>
                <a:cs typeface="Arial"/>
              </a:rPr>
              <a:t>Macrozona</a:t>
            </a:r>
            <a:r>
              <a:rPr lang="pt-BR" b="1" dirty="0">
                <a:solidFill>
                  <a:srgbClr val="A8002B"/>
                </a:solidFill>
                <a:latin typeface="Arial"/>
                <a:cs typeface="Arial"/>
              </a:rPr>
              <a:t> de </a:t>
            </a:r>
            <a:r>
              <a:rPr lang="pt-BR" b="1" dirty="0" err="1">
                <a:solidFill>
                  <a:srgbClr val="A8002B"/>
                </a:solidFill>
                <a:latin typeface="Arial"/>
                <a:cs typeface="Arial"/>
              </a:rPr>
              <a:t>Contenção</a:t>
            </a:r>
            <a:r>
              <a:rPr lang="pt-BR" b="1" dirty="0">
                <a:solidFill>
                  <a:srgbClr val="A8002B"/>
                </a:solidFill>
                <a:latin typeface="Arial"/>
                <a:cs typeface="Arial"/>
              </a:rPr>
              <a:t>: </a:t>
            </a:r>
            <a:r>
              <a:rPr lang="pt-BR" dirty="0">
                <a:latin typeface="Arial"/>
                <a:cs typeface="Arial"/>
              </a:rPr>
              <a:t>corresponde à </a:t>
            </a:r>
            <a:r>
              <a:rPr lang="pt-BR" dirty="0" err="1">
                <a:latin typeface="Arial"/>
                <a:cs typeface="Arial"/>
              </a:rPr>
              <a:t>área</a:t>
            </a:r>
            <a:r>
              <a:rPr lang="pt-BR" dirty="0">
                <a:latin typeface="Arial"/>
                <a:cs typeface="Arial"/>
              </a:rPr>
              <a:t> entre os limites da </a:t>
            </a:r>
            <a:r>
              <a:rPr lang="pt-BR" dirty="0" err="1">
                <a:latin typeface="Arial"/>
                <a:cs typeface="Arial"/>
              </a:rPr>
              <a:t>Macrozona</a:t>
            </a:r>
            <a:r>
              <a:rPr lang="pt-BR" dirty="0">
                <a:latin typeface="Arial"/>
                <a:cs typeface="Arial"/>
              </a:rPr>
              <a:t> Urbana Consolidada, até os limites do Loteamento Santa </a:t>
            </a:r>
            <a:r>
              <a:rPr lang="pt-BR" dirty="0" err="1">
                <a:latin typeface="Arial"/>
                <a:cs typeface="Arial"/>
              </a:rPr>
              <a:t>Edwirges</a:t>
            </a:r>
            <a:r>
              <a:rPr lang="pt-BR" dirty="0">
                <a:latin typeface="Arial"/>
                <a:cs typeface="Arial"/>
              </a:rPr>
              <a:t>, superposta à </a:t>
            </a:r>
            <a:r>
              <a:rPr lang="pt-BR" dirty="0" err="1">
                <a:latin typeface="Arial"/>
                <a:cs typeface="Arial"/>
              </a:rPr>
              <a:t>área</a:t>
            </a:r>
            <a:r>
              <a:rPr lang="pt-BR" dirty="0">
                <a:latin typeface="Arial"/>
                <a:cs typeface="Arial"/>
              </a:rPr>
              <a:t> </a:t>
            </a:r>
            <a:r>
              <a:rPr lang="pt-BR" dirty="0" err="1">
                <a:latin typeface="Arial"/>
                <a:cs typeface="Arial"/>
              </a:rPr>
              <a:t>Macrozona</a:t>
            </a:r>
            <a:r>
              <a:rPr lang="pt-BR" dirty="0">
                <a:latin typeface="Arial"/>
                <a:cs typeface="Arial"/>
              </a:rPr>
              <a:t> de </a:t>
            </a:r>
            <a:r>
              <a:rPr lang="pt-BR" dirty="0" err="1">
                <a:latin typeface="Arial"/>
                <a:cs typeface="Arial"/>
              </a:rPr>
              <a:t>Proteção</a:t>
            </a:r>
            <a:r>
              <a:rPr lang="pt-BR" dirty="0">
                <a:latin typeface="Arial"/>
                <a:cs typeface="Arial"/>
              </a:rPr>
              <a:t> de Manancial;</a:t>
            </a:r>
          </a:p>
          <a:p>
            <a:pPr algn="just"/>
            <a:endParaRPr lang="pt-BR" dirty="0">
              <a:latin typeface="Arial"/>
              <a:cs typeface="Arial"/>
            </a:endParaRPr>
          </a:p>
          <a:p>
            <a:pPr algn="just"/>
            <a:r>
              <a:rPr lang="pt-BR" b="1" dirty="0" err="1">
                <a:solidFill>
                  <a:srgbClr val="A8002B"/>
                </a:solidFill>
                <a:latin typeface="Arial"/>
                <a:cs typeface="Arial"/>
              </a:rPr>
              <a:t>Macrozona</a:t>
            </a:r>
            <a:r>
              <a:rPr lang="pt-BR" b="1" dirty="0">
                <a:solidFill>
                  <a:srgbClr val="A8002B"/>
                </a:solidFill>
                <a:latin typeface="Arial"/>
                <a:cs typeface="Arial"/>
              </a:rPr>
              <a:t> de Desenvolvimento Equilibrado: </a:t>
            </a:r>
            <a:r>
              <a:rPr lang="pt-BR" dirty="0">
                <a:latin typeface="Arial"/>
                <a:cs typeface="Arial"/>
              </a:rPr>
              <a:t>corresponde à </a:t>
            </a:r>
            <a:r>
              <a:rPr lang="pt-BR" dirty="0" err="1">
                <a:latin typeface="Arial"/>
                <a:cs typeface="Arial"/>
              </a:rPr>
              <a:t>área</a:t>
            </a:r>
            <a:r>
              <a:rPr lang="pt-BR" dirty="0">
                <a:latin typeface="Arial"/>
                <a:cs typeface="Arial"/>
              </a:rPr>
              <a:t> entre os limites do </a:t>
            </a:r>
            <a:r>
              <a:rPr lang="pt-BR" dirty="0" err="1">
                <a:latin typeface="Arial"/>
                <a:cs typeface="Arial"/>
              </a:rPr>
              <a:t>município</a:t>
            </a:r>
            <a:r>
              <a:rPr lang="pt-BR" dirty="0">
                <a:latin typeface="Arial"/>
                <a:cs typeface="Arial"/>
              </a:rPr>
              <a:t> e a estrada vicinal GTG 358, tendo como eixo a Estrada Municipal Tancredo de Almeida Neves que estabelece o acesso do centro da cidade ao povoado de Pedrinha;</a:t>
            </a:r>
            <a:endParaRPr lang="pt-BR" dirty="0"/>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78622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Retângulo 1"/>
          <p:cNvSpPr/>
          <p:nvPr/>
        </p:nvSpPr>
        <p:spPr>
          <a:xfrm>
            <a:off x="0" y="821609"/>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MACROZONEAMENTO MUNICIPAL</a:t>
            </a:r>
          </a:p>
        </p:txBody>
      </p:sp>
      <p:sp>
        <p:nvSpPr>
          <p:cNvPr id="2" name="Rectangle 1"/>
          <p:cNvSpPr/>
          <p:nvPr/>
        </p:nvSpPr>
        <p:spPr>
          <a:xfrm>
            <a:off x="232034" y="1452196"/>
            <a:ext cx="8695075" cy="2308324"/>
          </a:xfrm>
          <a:prstGeom prst="rect">
            <a:avLst/>
          </a:prstGeom>
        </p:spPr>
        <p:txBody>
          <a:bodyPr wrap="square">
            <a:spAutoFit/>
          </a:bodyPr>
          <a:lstStyle/>
          <a:p>
            <a:pPr algn="just"/>
            <a:r>
              <a:rPr lang="pt-BR" b="1" dirty="0" err="1">
                <a:solidFill>
                  <a:srgbClr val="A8002B"/>
                </a:solidFill>
                <a:latin typeface="Arial"/>
                <a:cs typeface="Arial"/>
              </a:rPr>
              <a:t>Macrozona</a:t>
            </a:r>
            <a:r>
              <a:rPr lang="pt-BR" b="1" dirty="0">
                <a:solidFill>
                  <a:srgbClr val="A8002B"/>
                </a:solidFill>
                <a:latin typeface="Arial"/>
                <a:cs typeface="Arial"/>
              </a:rPr>
              <a:t> Rural de </a:t>
            </a:r>
            <a:r>
              <a:rPr lang="pt-BR" b="1" dirty="0" err="1">
                <a:solidFill>
                  <a:srgbClr val="A8002B"/>
                </a:solidFill>
                <a:latin typeface="Arial"/>
                <a:cs typeface="Arial"/>
              </a:rPr>
              <a:t>Requalificação</a:t>
            </a:r>
            <a:r>
              <a:rPr lang="pt-BR" b="1" dirty="0">
                <a:solidFill>
                  <a:srgbClr val="A8002B"/>
                </a:solidFill>
                <a:latin typeface="Arial"/>
                <a:cs typeface="Arial"/>
              </a:rPr>
              <a:t> </a:t>
            </a:r>
            <a:r>
              <a:rPr lang="pt-BR" b="1" dirty="0" err="1">
                <a:solidFill>
                  <a:srgbClr val="A8002B"/>
                </a:solidFill>
                <a:latin typeface="Arial"/>
                <a:cs typeface="Arial"/>
              </a:rPr>
              <a:t>Agrícola</a:t>
            </a:r>
            <a:r>
              <a:rPr lang="pt-BR" b="1" dirty="0">
                <a:solidFill>
                  <a:srgbClr val="A8002B"/>
                </a:solidFill>
                <a:latin typeface="Arial"/>
                <a:cs typeface="Arial"/>
              </a:rPr>
              <a:t> </a:t>
            </a:r>
            <a:r>
              <a:rPr lang="pt-BR" dirty="0"/>
              <a:t>- </a:t>
            </a:r>
            <a:r>
              <a:rPr lang="pt-BR" dirty="0">
                <a:latin typeface="Arial"/>
                <a:cs typeface="Arial"/>
              </a:rPr>
              <a:t>corresponde </a:t>
            </a:r>
            <a:r>
              <a:rPr lang="pt-BR" dirty="0" err="1">
                <a:latin typeface="Arial"/>
                <a:cs typeface="Arial"/>
              </a:rPr>
              <a:t>às</a:t>
            </a:r>
            <a:r>
              <a:rPr lang="pt-BR" dirty="0">
                <a:latin typeface="Arial"/>
                <a:cs typeface="Arial"/>
              </a:rPr>
              <a:t> </a:t>
            </a:r>
            <a:r>
              <a:rPr lang="pt-BR" dirty="0" err="1">
                <a:latin typeface="Arial"/>
                <a:cs typeface="Arial"/>
              </a:rPr>
              <a:t>áreas</a:t>
            </a:r>
            <a:r>
              <a:rPr lang="pt-BR" dirty="0">
                <a:latin typeface="Arial"/>
                <a:cs typeface="Arial"/>
              </a:rPr>
              <a:t> de desenvolvimento de atividades </a:t>
            </a:r>
            <a:r>
              <a:rPr lang="pt-BR" dirty="0" err="1">
                <a:latin typeface="Arial"/>
                <a:cs typeface="Arial"/>
              </a:rPr>
              <a:t>agropecuárias</a:t>
            </a:r>
            <a:r>
              <a:rPr lang="pt-BR" dirty="0">
                <a:latin typeface="Arial"/>
                <a:cs typeface="Arial"/>
              </a:rPr>
              <a:t>, situadas uma ao Norte (entre o </a:t>
            </a:r>
            <a:r>
              <a:rPr lang="pt-BR" dirty="0" err="1">
                <a:latin typeface="Arial"/>
                <a:cs typeface="Arial"/>
              </a:rPr>
              <a:t>sope</a:t>
            </a:r>
            <a:r>
              <a:rPr lang="pt-BR" dirty="0">
                <a:latin typeface="Arial"/>
                <a:cs typeface="Arial"/>
              </a:rPr>
              <a:t>́ da Serra da Mantiqueira limites da </a:t>
            </a:r>
            <a:r>
              <a:rPr lang="pt-BR" dirty="0" err="1">
                <a:latin typeface="Arial"/>
                <a:cs typeface="Arial"/>
              </a:rPr>
              <a:t>Macrozona</a:t>
            </a:r>
            <a:r>
              <a:rPr lang="pt-BR" dirty="0">
                <a:latin typeface="Arial"/>
                <a:cs typeface="Arial"/>
              </a:rPr>
              <a:t> de </a:t>
            </a:r>
            <a:r>
              <a:rPr lang="pt-BR" dirty="0" err="1">
                <a:latin typeface="Arial"/>
                <a:cs typeface="Arial"/>
              </a:rPr>
              <a:t>Proteção</a:t>
            </a:r>
            <a:r>
              <a:rPr lang="pt-BR" dirty="0">
                <a:latin typeface="Arial"/>
                <a:cs typeface="Arial"/>
              </a:rPr>
              <a:t> Ambiental Permanente ao Norte, pelos limites da </a:t>
            </a:r>
            <a:r>
              <a:rPr lang="pt-BR" dirty="0" err="1">
                <a:latin typeface="Arial"/>
                <a:cs typeface="Arial"/>
              </a:rPr>
              <a:t>Macrozona</a:t>
            </a:r>
            <a:r>
              <a:rPr lang="pt-BR" dirty="0">
                <a:latin typeface="Arial"/>
                <a:cs typeface="Arial"/>
              </a:rPr>
              <a:t> Urbana Consolidada ao Sul, pelos limites da </a:t>
            </a:r>
            <a:r>
              <a:rPr lang="pt-BR" dirty="0" err="1">
                <a:latin typeface="Arial"/>
                <a:cs typeface="Arial"/>
              </a:rPr>
              <a:t>Macrozona</a:t>
            </a:r>
            <a:r>
              <a:rPr lang="pt-BR" dirty="0">
                <a:latin typeface="Arial"/>
                <a:cs typeface="Arial"/>
              </a:rPr>
              <a:t> de Desenvolvimento Equilibrado a Oeste e pelos limites do </a:t>
            </a:r>
            <a:r>
              <a:rPr lang="pt-BR" dirty="0" err="1">
                <a:latin typeface="Arial"/>
                <a:cs typeface="Arial"/>
              </a:rPr>
              <a:t>Município</a:t>
            </a:r>
            <a:r>
              <a:rPr lang="pt-BR" dirty="0">
                <a:latin typeface="Arial"/>
                <a:cs typeface="Arial"/>
              </a:rPr>
              <a:t> de </a:t>
            </a:r>
            <a:r>
              <a:rPr lang="pt-BR" dirty="0" err="1">
                <a:latin typeface="Arial"/>
                <a:cs typeface="Arial"/>
              </a:rPr>
              <a:t>Guaratingueta</a:t>
            </a:r>
            <a:r>
              <a:rPr lang="pt-BR" dirty="0">
                <a:latin typeface="Arial"/>
                <a:cs typeface="Arial"/>
              </a:rPr>
              <a:t>́ com o </a:t>
            </a:r>
            <a:r>
              <a:rPr lang="pt-BR" dirty="0" err="1">
                <a:latin typeface="Arial"/>
                <a:cs typeface="Arial"/>
              </a:rPr>
              <a:t>Município</a:t>
            </a:r>
            <a:r>
              <a:rPr lang="pt-BR" dirty="0">
                <a:latin typeface="Arial"/>
                <a:cs typeface="Arial"/>
              </a:rPr>
              <a:t> de Lorena a Oeste); e uma ao Sul (entre os limites da </a:t>
            </a:r>
            <a:r>
              <a:rPr lang="pt-BR" dirty="0" err="1">
                <a:latin typeface="Arial"/>
                <a:cs typeface="Arial"/>
              </a:rPr>
              <a:t>Macrozona</a:t>
            </a:r>
            <a:r>
              <a:rPr lang="pt-BR" dirty="0">
                <a:latin typeface="Arial"/>
                <a:cs typeface="Arial"/>
              </a:rPr>
              <a:t> Urbana Consolidada ao Norte e os limites do </a:t>
            </a:r>
            <a:r>
              <a:rPr lang="pt-BR" dirty="0" err="1">
                <a:latin typeface="Arial"/>
                <a:cs typeface="Arial"/>
              </a:rPr>
              <a:t>município</a:t>
            </a:r>
            <a:r>
              <a:rPr lang="pt-BR" dirty="0">
                <a:latin typeface="Arial"/>
                <a:cs typeface="Arial"/>
              </a:rPr>
              <a:t> a Leste, Oeste e Sul).</a:t>
            </a: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15532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Retângulo 1"/>
          <p:cNvSpPr/>
          <p:nvPr/>
        </p:nvSpPr>
        <p:spPr>
          <a:xfrm>
            <a:off x="0" y="821609"/>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EXPANSÃO URBANA</a:t>
            </a:r>
          </a:p>
        </p:txBody>
      </p:sp>
      <p:sp>
        <p:nvSpPr>
          <p:cNvPr id="2" name="Rectangle 1"/>
          <p:cNvSpPr/>
          <p:nvPr/>
        </p:nvSpPr>
        <p:spPr>
          <a:xfrm>
            <a:off x="0" y="1313984"/>
            <a:ext cx="8877145" cy="4939814"/>
          </a:xfrm>
          <a:prstGeom prst="rect">
            <a:avLst/>
          </a:prstGeom>
        </p:spPr>
        <p:txBody>
          <a:bodyPr wrap="square">
            <a:spAutoFit/>
          </a:bodyPr>
          <a:lstStyle/>
          <a:p>
            <a:pPr marL="285750" lvl="3" algn="just" fontAlgn="base"/>
            <a:r>
              <a:rPr lang="pt-BR" sz="2100" dirty="0">
                <a:latin typeface="Arial"/>
                <a:cs typeface="Arial"/>
              </a:rPr>
              <a:t>Caracteriza-se pelas áreas contíguas ao perímetro urbano, identificadas como passíveis de urbanização futura, em respeito ao art. 3º, da Lei Federal nº 6.766/79 e suas atualizações, segundo a qual somente será admitido o parcelamento do solo para fins urbanos em zonas urbanas ou de expansão urbana, assim definida por lei municipal, bem como em áreas que não sejam: terrenos alagadiços e sujeitos a inundação, antes de tomadas as providências para assegurar o escoamento das águas; terrenos que tenham sido aterrados com material nocivo à saúde pública, sem que sejam previamente saneados; terrenos com declividade igual ou superior a 45º (quarenta e cinco graus), salvo se atendidas as exigências específicas das autoridades competentes; terrenos onde as condições geológicas não aconselham a edificação; área de preservação ecológica ou naquelas onde a poluição impeça condições sanitárias suportáveis, até a sua correção. </a:t>
            </a:r>
            <a:endParaRPr lang="en-US" sz="2100" dirty="0">
              <a:latin typeface="Arial"/>
              <a:cs typeface="Arial"/>
            </a:endParaRP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958135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3254638"/>
            <a:ext cx="9144000" cy="707886"/>
          </a:xfrm>
          <a:prstGeom prst="rect">
            <a:avLst/>
          </a:prstGeom>
        </p:spPr>
        <p:txBody>
          <a:bodyPr>
            <a:spAutoFit/>
          </a:bodyPr>
          <a:lstStyle/>
          <a:p>
            <a:pPr algn="ctr"/>
            <a:r>
              <a:rPr lang="pt-BR" sz="4000" b="1" dirty="0">
                <a:solidFill>
                  <a:schemeClr val="accent1">
                    <a:lumMod val="50000"/>
                  </a:schemeClr>
                </a:solidFill>
                <a:effectLst>
                  <a:outerShdw blurRad="38100" dist="38100" dir="2700000" algn="tl">
                    <a:srgbClr val="DDDDDD"/>
                  </a:outerShdw>
                </a:effectLst>
                <a:latin typeface="Arial"/>
                <a:cs typeface="Arial"/>
              </a:rPr>
              <a:t>LEI DE PARCELAMENTO DO SOLO</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080407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Retângulo 3"/>
          <p:cNvSpPr/>
          <p:nvPr/>
        </p:nvSpPr>
        <p:spPr>
          <a:xfrm>
            <a:off x="282242" y="2386931"/>
            <a:ext cx="8569894" cy="2677656"/>
          </a:xfrm>
          <a:prstGeom prst="rect">
            <a:avLst/>
          </a:prstGeom>
        </p:spPr>
        <p:txBody>
          <a:bodyPr wrap="square">
            <a:spAutoFit/>
          </a:bodyPr>
          <a:lstStyle/>
          <a:p>
            <a:pPr marL="342900" indent="-342900" algn="just">
              <a:buFont typeface="Arial"/>
              <a:buChar char="•"/>
            </a:pPr>
            <a:r>
              <a:rPr lang="pt-BR" sz="2400" dirty="0">
                <a:solidFill>
                  <a:schemeClr val="tx1"/>
                </a:solidFill>
                <a:latin typeface="Arial"/>
                <a:cs typeface="Arial"/>
              </a:rPr>
              <a:t>Disciplina o parcelamento do solo para fins urbanos;</a:t>
            </a:r>
          </a:p>
          <a:p>
            <a:pPr marL="342900" indent="-342900" algn="just">
              <a:buFont typeface="Arial"/>
              <a:buChar char="•"/>
            </a:pPr>
            <a:endParaRPr lang="pt-BR" sz="2400" dirty="0">
              <a:solidFill>
                <a:schemeClr val="tx1"/>
              </a:solidFill>
              <a:latin typeface="Arial"/>
              <a:cs typeface="Arial"/>
            </a:endParaRPr>
          </a:p>
          <a:p>
            <a:pPr marL="342900" indent="-342900" algn="just">
              <a:buFont typeface="Arial"/>
              <a:buChar char="•"/>
            </a:pPr>
            <a:r>
              <a:rPr lang="pt-BR" sz="2400" dirty="0">
                <a:solidFill>
                  <a:schemeClr val="tx1"/>
                </a:solidFill>
                <a:latin typeface="Arial"/>
                <a:cs typeface="Arial"/>
              </a:rPr>
              <a:t>Faz as exigências que os loteamentos devem conter em termos de equipamentos e como a execução destes será garantida ao adquirente de lote;</a:t>
            </a:r>
          </a:p>
          <a:p>
            <a:pPr marL="342900" indent="-342900" algn="just">
              <a:buFont typeface="Arial"/>
              <a:buChar char="•"/>
            </a:pPr>
            <a:endParaRPr lang="pt-BR" sz="2400" dirty="0">
              <a:solidFill>
                <a:schemeClr val="tx1"/>
              </a:solidFill>
              <a:latin typeface="Arial"/>
              <a:cs typeface="Arial"/>
            </a:endParaRPr>
          </a:p>
          <a:p>
            <a:pPr marL="342900" indent="-342900" algn="just">
              <a:buFont typeface="Arial"/>
              <a:buChar char="•"/>
            </a:pPr>
            <a:r>
              <a:rPr lang="pt-BR" sz="2400" dirty="0">
                <a:solidFill>
                  <a:schemeClr val="tx1"/>
                </a:solidFill>
                <a:latin typeface="Arial"/>
                <a:cs typeface="Arial"/>
              </a:rPr>
              <a:t>Determina condições a serem cumpridas pelo loteador.</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56866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LOTEAMENTO E LOTEAMENTO FECHADO</a:t>
            </a:r>
          </a:p>
        </p:txBody>
      </p:sp>
      <p:sp>
        <p:nvSpPr>
          <p:cNvPr id="16" name="Retângulo 3"/>
          <p:cNvSpPr/>
          <p:nvPr/>
        </p:nvSpPr>
        <p:spPr>
          <a:xfrm>
            <a:off x="307145" y="1951104"/>
            <a:ext cx="8569894" cy="3785652"/>
          </a:xfrm>
          <a:prstGeom prst="rect">
            <a:avLst/>
          </a:prstGeom>
        </p:spPr>
        <p:txBody>
          <a:bodyPr wrap="square">
            <a:spAutoFit/>
          </a:bodyPr>
          <a:lstStyle/>
          <a:p>
            <a:pPr marL="342900" indent="-342900" algn="just">
              <a:buFont typeface="Arial"/>
              <a:buChar char="•"/>
            </a:pPr>
            <a:r>
              <a:rPr lang="pt-BR" sz="2000" b="1" dirty="0">
                <a:latin typeface="Arial"/>
                <a:cs typeface="Arial"/>
              </a:rPr>
              <a:t>Lei Federal 6.766/79 </a:t>
            </a:r>
            <a:r>
              <a:rPr lang="pt-BR" sz="2000" dirty="0">
                <a:latin typeface="Arial"/>
                <a:cs typeface="Arial"/>
              </a:rPr>
              <a:t>- </a:t>
            </a:r>
            <a:r>
              <a:rPr lang="pt-BR" sz="2000" dirty="0" err="1">
                <a:latin typeface="Arial"/>
                <a:cs typeface="Arial"/>
              </a:rPr>
              <a:t>Subdivisão</a:t>
            </a:r>
            <a:r>
              <a:rPr lang="pt-BR" sz="2000" dirty="0">
                <a:latin typeface="Arial"/>
                <a:cs typeface="Arial"/>
              </a:rPr>
              <a:t> de gleba em lotes para finalidade de </a:t>
            </a:r>
            <a:r>
              <a:rPr lang="pt-BR" sz="2000" dirty="0" err="1">
                <a:latin typeface="Arial"/>
                <a:cs typeface="Arial"/>
              </a:rPr>
              <a:t>edificação</a:t>
            </a:r>
            <a:r>
              <a:rPr lang="pt-BR" sz="2000" dirty="0">
                <a:latin typeface="Arial"/>
                <a:cs typeface="Arial"/>
              </a:rPr>
              <a:t>, sujeita a abertura de novas vias, de logradouros </a:t>
            </a:r>
            <a:r>
              <a:rPr lang="pt-BR" sz="2000" dirty="0" err="1">
                <a:latin typeface="Arial"/>
                <a:cs typeface="Arial"/>
              </a:rPr>
              <a:t>públicos</a:t>
            </a:r>
            <a:r>
              <a:rPr lang="pt-BR" sz="2000" dirty="0">
                <a:latin typeface="Arial"/>
                <a:cs typeface="Arial"/>
              </a:rPr>
              <a:t>, </a:t>
            </a:r>
            <a:r>
              <a:rPr lang="pt-BR" sz="2000" dirty="0" err="1">
                <a:latin typeface="Arial"/>
                <a:cs typeface="Arial"/>
              </a:rPr>
              <a:t>modificação</a:t>
            </a:r>
            <a:r>
              <a:rPr lang="pt-BR" sz="2000" dirty="0">
                <a:latin typeface="Arial"/>
                <a:cs typeface="Arial"/>
              </a:rPr>
              <a:t> e </a:t>
            </a:r>
            <a:r>
              <a:rPr lang="pt-BR" sz="2000" dirty="0" err="1">
                <a:latin typeface="Arial"/>
                <a:cs typeface="Arial"/>
              </a:rPr>
              <a:t>ampliação</a:t>
            </a:r>
            <a:r>
              <a:rPr lang="pt-BR" sz="2000" dirty="0">
                <a:latin typeface="Arial"/>
                <a:cs typeface="Arial"/>
              </a:rPr>
              <a:t> ou prolongamento de vias existentes.</a:t>
            </a:r>
          </a:p>
          <a:p>
            <a:pPr marL="342900" indent="-342900" algn="just">
              <a:buFont typeface="Arial"/>
              <a:buChar char="•"/>
            </a:pPr>
            <a:endParaRPr lang="pt-BR" sz="2000" dirty="0">
              <a:latin typeface="Arial"/>
              <a:cs typeface="Arial"/>
            </a:endParaRPr>
          </a:p>
          <a:p>
            <a:pPr marL="342900" indent="-342900" algn="just">
              <a:buFont typeface="Arial"/>
              <a:buChar char="•"/>
            </a:pPr>
            <a:r>
              <a:rPr lang="pt-BR" sz="2000" dirty="0">
                <a:latin typeface="Arial"/>
                <a:cs typeface="Arial"/>
              </a:rPr>
              <a:t>O percentual de </a:t>
            </a:r>
            <a:r>
              <a:rPr lang="pt-BR" sz="2000" dirty="0" err="1">
                <a:latin typeface="Arial"/>
                <a:cs typeface="Arial"/>
              </a:rPr>
              <a:t>áreas</a:t>
            </a:r>
            <a:r>
              <a:rPr lang="pt-BR" sz="2000" dirty="0">
                <a:latin typeface="Arial"/>
                <a:cs typeface="Arial"/>
              </a:rPr>
              <a:t> </a:t>
            </a:r>
            <a:r>
              <a:rPr lang="pt-BR" sz="2000" dirty="0" err="1">
                <a:latin typeface="Arial"/>
                <a:cs typeface="Arial"/>
              </a:rPr>
              <a:t>públicas</a:t>
            </a:r>
            <a:r>
              <a:rPr lang="pt-BR" sz="2000" dirty="0">
                <a:latin typeface="Arial"/>
                <a:cs typeface="Arial"/>
              </a:rPr>
              <a:t> prevista </a:t>
            </a:r>
            <a:r>
              <a:rPr lang="pt-BR" sz="2000" dirty="0" err="1">
                <a:latin typeface="Arial"/>
                <a:cs typeface="Arial"/>
              </a:rPr>
              <a:t>não</a:t>
            </a:r>
            <a:r>
              <a:rPr lang="pt-BR" sz="2000" dirty="0">
                <a:latin typeface="Arial"/>
                <a:cs typeface="Arial"/>
              </a:rPr>
              <a:t> poderá ser inferior a 35% (trinta e cinco por cento) da gleba.</a:t>
            </a:r>
          </a:p>
          <a:p>
            <a:pPr marL="342900" indent="-342900" algn="just">
              <a:buFont typeface="Arial"/>
              <a:buChar char="•"/>
            </a:pPr>
            <a:endParaRPr lang="pt-BR" sz="2000" dirty="0">
              <a:latin typeface="Arial"/>
              <a:cs typeface="Arial"/>
            </a:endParaRPr>
          </a:p>
          <a:p>
            <a:pPr marL="342900" indent="-342900" algn="just">
              <a:buFont typeface="Arial"/>
              <a:buChar char="•"/>
            </a:pPr>
            <a:r>
              <a:rPr lang="pt-BR" sz="2000" dirty="0">
                <a:latin typeface="Arial"/>
                <a:cs typeface="Arial"/>
              </a:rPr>
              <a:t>Somente o lote é considerado propriedade privada, enquanto que as demais </a:t>
            </a:r>
            <a:r>
              <a:rPr lang="pt-BR" sz="2000" dirty="0" err="1">
                <a:latin typeface="Arial"/>
                <a:cs typeface="Arial"/>
              </a:rPr>
              <a:t>áreas</a:t>
            </a:r>
            <a:r>
              <a:rPr lang="pt-BR" sz="2000" dirty="0">
                <a:latin typeface="Arial"/>
                <a:cs typeface="Arial"/>
              </a:rPr>
              <a:t> </a:t>
            </a:r>
            <a:r>
              <a:rPr lang="pt-BR" sz="2000" dirty="0" err="1">
                <a:latin typeface="Arial"/>
                <a:cs typeface="Arial"/>
              </a:rPr>
              <a:t>são</a:t>
            </a:r>
            <a:r>
              <a:rPr lang="pt-BR" sz="2000" dirty="0">
                <a:latin typeface="Arial"/>
                <a:cs typeface="Arial"/>
              </a:rPr>
              <a:t> </a:t>
            </a:r>
            <a:r>
              <a:rPr lang="pt-BR" sz="2000" dirty="0" err="1">
                <a:latin typeface="Arial"/>
                <a:cs typeface="Arial"/>
              </a:rPr>
              <a:t>públicas</a:t>
            </a:r>
            <a:r>
              <a:rPr lang="pt-BR" sz="2000" dirty="0">
                <a:latin typeface="Arial"/>
                <a:cs typeface="Arial"/>
              </a:rPr>
              <a:t> – de uso de toda a </a:t>
            </a:r>
            <a:r>
              <a:rPr lang="pt-BR" sz="2000" dirty="0" err="1">
                <a:latin typeface="Arial"/>
                <a:cs typeface="Arial"/>
              </a:rPr>
              <a:t>população</a:t>
            </a:r>
            <a:r>
              <a:rPr lang="pt-BR" sz="2000" dirty="0">
                <a:latin typeface="Arial"/>
                <a:cs typeface="Arial"/>
              </a:rPr>
              <a:t> – e ficam sujeitas ao controle da Prefeitura Municipal. </a:t>
            </a:r>
          </a:p>
          <a:p>
            <a:pPr marL="342900" indent="-342900" algn="just">
              <a:buFont typeface="Arial"/>
              <a:buChar char="•"/>
            </a:pPr>
            <a:endParaRPr lang="pt-BR" sz="2000" dirty="0">
              <a:latin typeface="Arial"/>
              <a:cs typeface="Arial"/>
            </a:endParaRPr>
          </a:p>
          <a:p>
            <a:pPr marL="342900" indent="-342900" algn="just">
              <a:buFont typeface="Arial"/>
              <a:buChar char="•"/>
            </a:pPr>
            <a:r>
              <a:rPr lang="pt-BR" sz="2000" dirty="0">
                <a:latin typeface="Arial"/>
                <a:cs typeface="Arial"/>
              </a:rPr>
              <a:t>Acesso deve ser livre para qualquer pessoa.</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88461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grpSp>
        <p:nvGrpSpPr>
          <p:cNvPr id="27" name="Grupo 26"/>
          <p:cNvGrpSpPr/>
          <p:nvPr/>
        </p:nvGrpSpPr>
        <p:grpSpPr>
          <a:xfrm>
            <a:off x="0" y="63500"/>
            <a:ext cx="9144000" cy="782268"/>
            <a:chOff x="0" y="63886"/>
            <a:chExt cx="9144000" cy="782268"/>
          </a:xfrm>
        </p:grpSpPr>
        <p:cxnSp>
          <p:nvCxnSpPr>
            <p:cNvPr id="7" name="Conector reto 6"/>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p:cNvPicPr>
              <a:picLocks noChangeAspect="1"/>
            </p:cNvPicPr>
            <p:nvPr/>
          </p:nvPicPr>
          <p:blipFill>
            <a:blip r:embed="rId2" cstate="print"/>
            <a:stretch>
              <a:fillRect/>
            </a:stretch>
          </p:blipFill>
          <p:spPr>
            <a:xfrm>
              <a:off x="84079" y="63886"/>
              <a:ext cx="2270727" cy="649995"/>
            </a:xfrm>
            <a:prstGeom prst="rect">
              <a:avLst/>
            </a:prstGeom>
          </p:spPr>
        </p:pic>
      </p:grpSp>
      <p:pic>
        <p:nvPicPr>
          <p:cNvPr id="24" name="Imagem 23"/>
          <p:cNvPicPr>
            <a:picLocks noChangeAspect="1"/>
          </p:cNvPicPr>
          <p:nvPr/>
        </p:nvPicPr>
        <p:blipFill>
          <a:blip r:embed="rId3" cstate="print"/>
          <a:stretch>
            <a:fillRect/>
          </a:stretch>
        </p:blipFill>
        <p:spPr>
          <a:xfrm>
            <a:off x="225427" y="2083133"/>
            <a:ext cx="4067007" cy="1164179"/>
          </a:xfrm>
          <a:prstGeom prst="rect">
            <a:avLst/>
          </a:prstGeom>
        </p:spPr>
      </p:pic>
      <p:sp>
        <p:nvSpPr>
          <p:cNvPr id="25" name="CaixaDeTexto 24"/>
          <p:cNvSpPr txBox="1"/>
          <p:nvPr/>
        </p:nvSpPr>
        <p:spPr>
          <a:xfrm>
            <a:off x="323883" y="3479598"/>
            <a:ext cx="3920319" cy="769441"/>
          </a:xfrm>
          <a:prstGeom prst="rect">
            <a:avLst/>
          </a:prstGeom>
          <a:noFill/>
        </p:spPr>
        <p:txBody>
          <a:bodyPr wrap="square" rtlCol="0">
            <a:spAutoFit/>
          </a:bodyPr>
          <a:lstStyle/>
          <a:p>
            <a:pPr algn="ctr"/>
            <a:r>
              <a:rPr lang="pt-BR" sz="1600" b="1" dirty="0">
                <a:latin typeface="Arial" panose="020B0604020202020204" pitchFamily="34" charset="0"/>
                <a:cs typeface="Arial" panose="020B0604020202020204" pitchFamily="34" charset="0"/>
              </a:rPr>
              <a:t>Líder Engenharia e Gestão de Cidades</a:t>
            </a:r>
          </a:p>
          <a:p>
            <a:pPr algn="ctr"/>
            <a:r>
              <a:rPr lang="pt-BR" sz="1400" dirty="0">
                <a:latin typeface="Arial" panose="020B0604020202020204" pitchFamily="34" charset="0"/>
                <a:cs typeface="Arial" panose="020B0604020202020204" pitchFamily="34" charset="0"/>
              </a:rPr>
              <a:t>CNPJ: 23.146.943/0001-22</a:t>
            </a:r>
          </a:p>
          <a:p>
            <a:pPr algn="ctr"/>
            <a:r>
              <a:rPr lang="pt-BR" sz="1400" b="1" dirty="0">
                <a:latin typeface="Arial" panose="020B0604020202020204" pitchFamily="34" charset="0"/>
                <a:cs typeface="Arial" panose="020B0604020202020204" pitchFamily="34" charset="0"/>
              </a:rPr>
              <a:t>www.liderengenharia.eng.br</a:t>
            </a:r>
          </a:p>
        </p:txBody>
      </p:sp>
      <p:sp>
        <p:nvSpPr>
          <p:cNvPr id="26" name="CaixaDeTexto 25"/>
          <p:cNvSpPr txBox="1"/>
          <p:nvPr/>
        </p:nvSpPr>
        <p:spPr>
          <a:xfrm>
            <a:off x="4694831" y="2937058"/>
            <a:ext cx="3955776" cy="1107996"/>
          </a:xfrm>
          <a:prstGeom prst="rect">
            <a:avLst/>
          </a:prstGeom>
          <a:noFill/>
        </p:spPr>
        <p:txBody>
          <a:bodyPr wrap="square" rtlCol="0">
            <a:spAutoFit/>
          </a:bodyPr>
          <a:lstStyle/>
          <a:p>
            <a:pPr algn="r"/>
            <a:r>
              <a:rPr lang="pt-BR" sz="2000" b="1" dirty="0">
                <a:latin typeface="Arial" panose="020B0604020202020204" pitchFamily="34" charset="0"/>
                <a:cs typeface="Arial" panose="020B0604020202020204" pitchFamily="34" charset="0"/>
              </a:rPr>
              <a:t>Sede Curitiba</a:t>
            </a:r>
          </a:p>
          <a:p>
            <a:pPr algn="r"/>
            <a:r>
              <a:rPr lang="pt-BR" sz="1400" dirty="0">
                <a:latin typeface="Arial" panose="020B0604020202020204" pitchFamily="34" charset="0"/>
                <a:cs typeface="Arial" panose="020B0604020202020204" pitchFamily="34" charset="0"/>
              </a:rPr>
              <a:t>Avenida Iguaçu, nº 2960 – Sala 242C</a:t>
            </a:r>
          </a:p>
          <a:p>
            <a:pPr algn="r"/>
            <a:r>
              <a:rPr lang="pt-BR" sz="1400" dirty="0">
                <a:latin typeface="Arial" panose="020B0604020202020204" pitchFamily="34" charset="0"/>
                <a:cs typeface="Arial" panose="020B0604020202020204" pitchFamily="34" charset="0"/>
              </a:rPr>
              <a:t>CEP 80240-031. Curitiba/PR</a:t>
            </a:r>
          </a:p>
          <a:p>
            <a:pPr algn="r"/>
            <a:endParaRPr lang="pt-BR" b="1" dirty="0">
              <a:latin typeface="Arial" panose="020B0604020202020204" pitchFamily="34" charset="0"/>
              <a:cs typeface="Arial" panose="020B0604020202020204" pitchFamily="34" charset="0"/>
            </a:endParaRPr>
          </a:p>
        </p:txBody>
      </p:sp>
      <p:sp>
        <p:nvSpPr>
          <p:cNvPr id="14"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 name="Picture 1"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088303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LOTEAMENTO E LOTEAMENTO FECHADO</a:t>
            </a:r>
          </a:p>
        </p:txBody>
      </p:sp>
      <p:sp>
        <p:nvSpPr>
          <p:cNvPr id="16" name="Retângulo 3"/>
          <p:cNvSpPr/>
          <p:nvPr/>
        </p:nvSpPr>
        <p:spPr>
          <a:xfrm>
            <a:off x="307145" y="1540188"/>
            <a:ext cx="8569894" cy="4708981"/>
          </a:xfrm>
          <a:prstGeom prst="rect">
            <a:avLst/>
          </a:prstGeom>
        </p:spPr>
        <p:txBody>
          <a:bodyPr wrap="square">
            <a:spAutoFit/>
          </a:bodyPr>
          <a:lstStyle/>
          <a:p>
            <a:pPr marL="285750" indent="-285750" algn="just">
              <a:buFont typeface="Arial"/>
              <a:buChar char="•"/>
            </a:pPr>
            <a:r>
              <a:rPr lang="pt-BR" sz="2000" dirty="0">
                <a:latin typeface="Arial"/>
                <a:cs typeface="Arial"/>
              </a:rPr>
              <a:t>A lei </a:t>
            </a:r>
            <a:r>
              <a:rPr lang="pt-BR" sz="2000" dirty="0" err="1">
                <a:latin typeface="Arial"/>
                <a:cs typeface="Arial"/>
              </a:rPr>
              <a:t>não</a:t>
            </a:r>
            <a:r>
              <a:rPr lang="pt-BR" sz="2000" dirty="0">
                <a:latin typeface="Arial"/>
                <a:cs typeface="Arial"/>
              </a:rPr>
              <a:t> prevê a </a:t>
            </a:r>
            <a:r>
              <a:rPr lang="pt-BR" sz="2000" dirty="0" err="1">
                <a:latin typeface="Arial"/>
                <a:cs typeface="Arial"/>
              </a:rPr>
              <a:t>cobrança</a:t>
            </a:r>
            <a:r>
              <a:rPr lang="pt-BR" sz="2000" dirty="0">
                <a:latin typeface="Arial"/>
                <a:cs typeface="Arial"/>
              </a:rPr>
              <a:t> de taxas de </a:t>
            </a:r>
            <a:r>
              <a:rPr lang="pt-BR" sz="2000" dirty="0" err="1">
                <a:latin typeface="Arial"/>
                <a:cs typeface="Arial"/>
              </a:rPr>
              <a:t>manutenção</a:t>
            </a:r>
            <a:r>
              <a:rPr lang="pt-BR" sz="2000" dirty="0">
                <a:latin typeface="Arial"/>
                <a:cs typeface="Arial"/>
              </a:rPr>
              <a:t>, </a:t>
            </a:r>
            <a:r>
              <a:rPr lang="pt-BR" sz="2000" dirty="0" err="1">
                <a:latin typeface="Arial"/>
                <a:cs typeface="Arial"/>
              </a:rPr>
              <a:t>porém</a:t>
            </a:r>
            <a:r>
              <a:rPr lang="pt-BR" sz="2000" dirty="0">
                <a:latin typeface="Arial"/>
                <a:cs typeface="Arial"/>
              </a:rPr>
              <a:t>, permite aos moradores a </a:t>
            </a:r>
            <a:r>
              <a:rPr lang="pt-BR" sz="2000" dirty="0" err="1">
                <a:latin typeface="Arial"/>
                <a:cs typeface="Arial"/>
              </a:rPr>
              <a:t>criação</a:t>
            </a:r>
            <a:r>
              <a:rPr lang="pt-BR" sz="2000" dirty="0">
                <a:latin typeface="Arial"/>
                <a:cs typeface="Arial"/>
              </a:rPr>
              <a:t> de uma </a:t>
            </a:r>
            <a:r>
              <a:rPr lang="pt-BR" sz="2000" dirty="0" err="1">
                <a:latin typeface="Arial"/>
                <a:cs typeface="Arial"/>
              </a:rPr>
              <a:t>associação</a:t>
            </a:r>
            <a:r>
              <a:rPr lang="pt-BR" sz="2000" dirty="0">
                <a:latin typeface="Arial"/>
                <a:cs typeface="Arial"/>
              </a:rPr>
              <a:t> para otimizar </a:t>
            </a:r>
            <a:r>
              <a:rPr lang="pt-BR" sz="2000" dirty="0" err="1">
                <a:latin typeface="Arial"/>
                <a:cs typeface="Arial"/>
              </a:rPr>
              <a:t>serviços</a:t>
            </a:r>
            <a:r>
              <a:rPr lang="pt-BR" sz="2000" dirty="0">
                <a:latin typeface="Arial"/>
                <a:cs typeface="Arial"/>
              </a:rPr>
              <a:t> por meio de </a:t>
            </a:r>
            <a:r>
              <a:rPr lang="pt-BR" sz="2000" dirty="0" err="1">
                <a:latin typeface="Arial"/>
                <a:cs typeface="Arial"/>
              </a:rPr>
              <a:t>contribuição</a:t>
            </a:r>
            <a:r>
              <a:rPr lang="pt-BR" sz="2000" dirty="0">
                <a:latin typeface="Arial"/>
                <a:cs typeface="Arial"/>
              </a:rPr>
              <a:t> financeira. </a:t>
            </a:r>
          </a:p>
          <a:p>
            <a:pPr marL="285750" indent="-285750" algn="just">
              <a:buFont typeface="Arial"/>
              <a:buChar char="•"/>
            </a:pPr>
            <a:endParaRPr lang="pt-BR" sz="2000" dirty="0">
              <a:latin typeface="Arial"/>
              <a:cs typeface="Arial"/>
            </a:endParaRPr>
          </a:p>
          <a:p>
            <a:pPr marL="285750" indent="-285750" algn="just">
              <a:buFont typeface="Arial"/>
              <a:buChar char="•"/>
            </a:pPr>
            <a:r>
              <a:rPr lang="pt-BR" sz="2000" b="1" dirty="0">
                <a:latin typeface="Arial"/>
                <a:cs typeface="Arial"/>
              </a:rPr>
              <a:t>LOTEAMENTO FECHADO </a:t>
            </a:r>
            <a:r>
              <a:rPr lang="pt-BR" sz="2000" dirty="0">
                <a:latin typeface="Arial"/>
                <a:cs typeface="Arial"/>
              </a:rPr>
              <a:t>= misto entre loteamento e condomínio fechado, conhecidos </a:t>
            </a:r>
            <a:r>
              <a:rPr lang="pt-BR" sz="2000" dirty="0" err="1">
                <a:latin typeface="Arial"/>
                <a:cs typeface="Arial"/>
              </a:rPr>
              <a:t>também</a:t>
            </a:r>
            <a:r>
              <a:rPr lang="pt-BR" sz="2000" dirty="0">
                <a:latin typeface="Arial"/>
                <a:cs typeface="Arial"/>
              </a:rPr>
              <a:t> como </a:t>
            </a:r>
            <a:r>
              <a:rPr lang="pt-BR" sz="2000" dirty="0" err="1">
                <a:latin typeface="Arial"/>
                <a:cs typeface="Arial"/>
              </a:rPr>
              <a:t>condomínio</a:t>
            </a:r>
            <a:r>
              <a:rPr lang="pt-BR" sz="2000" dirty="0">
                <a:latin typeface="Arial"/>
                <a:cs typeface="Arial"/>
              </a:rPr>
              <a:t> de fato ou </a:t>
            </a:r>
            <a:r>
              <a:rPr lang="pt-BR" sz="2000" dirty="0" err="1">
                <a:latin typeface="Arial"/>
                <a:cs typeface="Arial"/>
              </a:rPr>
              <a:t>condomínio</a:t>
            </a:r>
            <a:r>
              <a:rPr lang="pt-BR" sz="2000" dirty="0">
                <a:latin typeface="Arial"/>
                <a:cs typeface="Arial"/>
              </a:rPr>
              <a:t> </a:t>
            </a:r>
            <a:r>
              <a:rPr lang="pt-BR" sz="2000" dirty="0" err="1">
                <a:latin typeface="Arial"/>
                <a:cs typeface="Arial"/>
              </a:rPr>
              <a:t>atípico</a:t>
            </a:r>
            <a:r>
              <a:rPr lang="pt-BR" sz="2000" dirty="0">
                <a:latin typeface="Arial"/>
                <a:cs typeface="Arial"/>
              </a:rPr>
              <a:t>, “</a:t>
            </a:r>
            <a:r>
              <a:rPr lang="pt-BR" sz="2000" dirty="0" err="1">
                <a:latin typeface="Arial"/>
                <a:cs typeface="Arial"/>
              </a:rPr>
              <a:t>condomínio</a:t>
            </a:r>
            <a:r>
              <a:rPr lang="pt-BR" sz="2000" dirty="0">
                <a:latin typeface="Arial"/>
                <a:cs typeface="Arial"/>
              </a:rPr>
              <a:t> fechado” e até “propriedade intramuros”.</a:t>
            </a:r>
          </a:p>
          <a:p>
            <a:pPr marL="285750" indent="-285750" algn="just">
              <a:buFont typeface="Arial"/>
              <a:buChar char="•"/>
            </a:pPr>
            <a:endParaRPr lang="pt-BR" sz="2000" dirty="0">
              <a:latin typeface="Arial"/>
              <a:cs typeface="Arial"/>
            </a:endParaRPr>
          </a:p>
          <a:p>
            <a:pPr marL="285750" indent="-285750" algn="just">
              <a:buFont typeface="Arial"/>
              <a:buChar char="•"/>
            </a:pPr>
            <a:r>
              <a:rPr lang="pt-BR" sz="2000" dirty="0">
                <a:latin typeface="Arial"/>
                <a:cs typeface="Arial"/>
              </a:rPr>
              <a:t>Concessão de direito de uso fornecido pelo município através de contrato de comodato autorizando o fechamento da área com portaria, com a contrapartida da responsabilidade pela manutenção do sistema viário.</a:t>
            </a:r>
          </a:p>
          <a:p>
            <a:pPr marL="285750" indent="-285750" algn="just">
              <a:buFont typeface="Arial"/>
              <a:buChar char="•"/>
            </a:pPr>
            <a:endParaRPr lang="pt-BR" sz="2000" dirty="0">
              <a:latin typeface="Arial"/>
              <a:cs typeface="Arial"/>
            </a:endParaRPr>
          </a:p>
          <a:p>
            <a:pPr marL="285750" indent="-285750" algn="just">
              <a:buFont typeface="Arial"/>
              <a:buChar char="•"/>
            </a:pPr>
            <a:r>
              <a:rPr lang="pt-BR" sz="2000" dirty="0">
                <a:latin typeface="Arial"/>
                <a:cs typeface="Arial"/>
              </a:rPr>
              <a:t>Acesso deve ser livre para qualquer pessoa, podendo haver controle de circulação por meio de portaria. </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072093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CONDOMÍNIO FECHADO</a:t>
            </a:r>
          </a:p>
        </p:txBody>
      </p:sp>
      <p:sp>
        <p:nvSpPr>
          <p:cNvPr id="14" name="Retângulo 3"/>
          <p:cNvSpPr/>
          <p:nvPr/>
        </p:nvSpPr>
        <p:spPr>
          <a:xfrm>
            <a:off x="307145" y="1751872"/>
            <a:ext cx="8569894" cy="4093428"/>
          </a:xfrm>
          <a:prstGeom prst="rect">
            <a:avLst/>
          </a:prstGeom>
        </p:spPr>
        <p:txBody>
          <a:bodyPr wrap="square">
            <a:spAutoFit/>
          </a:bodyPr>
          <a:lstStyle/>
          <a:p>
            <a:pPr marL="342900" indent="-342900" algn="just">
              <a:buFont typeface="Arial"/>
              <a:buChar char="•"/>
            </a:pPr>
            <a:r>
              <a:rPr lang="pt-BR" sz="2000" b="1" dirty="0">
                <a:latin typeface="Arial"/>
                <a:cs typeface="Arial"/>
              </a:rPr>
              <a:t>Lei Federal 4.591/64 </a:t>
            </a:r>
            <a:r>
              <a:rPr lang="pt-BR" sz="2000" dirty="0">
                <a:latin typeface="Arial"/>
                <a:cs typeface="Arial"/>
              </a:rPr>
              <a:t>- </a:t>
            </a:r>
            <a:r>
              <a:rPr lang="pt-BR" sz="2000" dirty="0" err="1">
                <a:latin typeface="Arial"/>
                <a:cs typeface="Arial"/>
              </a:rPr>
              <a:t>Edificações</a:t>
            </a:r>
            <a:r>
              <a:rPr lang="pt-BR" sz="2000" dirty="0">
                <a:latin typeface="Arial"/>
                <a:cs typeface="Arial"/>
              </a:rPr>
              <a:t> ou conjunto de </a:t>
            </a:r>
            <a:r>
              <a:rPr lang="pt-BR" sz="2000" dirty="0" err="1">
                <a:latin typeface="Arial"/>
                <a:cs typeface="Arial"/>
              </a:rPr>
              <a:t>edificações</a:t>
            </a:r>
            <a:r>
              <a:rPr lang="pt-BR" sz="2000" dirty="0">
                <a:latin typeface="Arial"/>
                <a:cs typeface="Arial"/>
              </a:rPr>
              <a:t> com um ou mais pavimentos, </a:t>
            </a:r>
            <a:r>
              <a:rPr lang="pt-BR" sz="2000" dirty="0" err="1">
                <a:latin typeface="Arial"/>
                <a:cs typeface="Arial"/>
              </a:rPr>
              <a:t>construídos</a:t>
            </a:r>
            <a:r>
              <a:rPr lang="pt-BR" sz="2000" dirty="0">
                <a:latin typeface="Arial"/>
                <a:cs typeface="Arial"/>
              </a:rPr>
              <a:t> na forma de unidades isoladas entre si, para fins residenciais ou </a:t>
            </a:r>
            <a:r>
              <a:rPr lang="pt-BR" sz="2000" dirty="0" err="1">
                <a:latin typeface="Arial"/>
                <a:cs typeface="Arial"/>
              </a:rPr>
              <a:t>não</a:t>
            </a:r>
            <a:r>
              <a:rPr lang="pt-BR" sz="2000" dirty="0">
                <a:latin typeface="Arial"/>
                <a:cs typeface="Arial"/>
              </a:rPr>
              <a:t>. </a:t>
            </a:r>
          </a:p>
          <a:p>
            <a:pPr marL="342900" indent="-342900" algn="just">
              <a:buFont typeface="Arial"/>
              <a:buChar char="•"/>
            </a:pPr>
            <a:endParaRPr lang="pt-BR" sz="2000" dirty="0">
              <a:latin typeface="Arial"/>
              <a:cs typeface="Arial"/>
            </a:endParaRPr>
          </a:p>
          <a:p>
            <a:pPr marL="342900" indent="-342900" algn="just">
              <a:buFont typeface="Arial"/>
              <a:buChar char="•"/>
            </a:pPr>
            <a:r>
              <a:rPr lang="it-IT" sz="2000" dirty="0" err="1">
                <a:latin typeface="Arial"/>
                <a:cs typeface="Arial"/>
              </a:rPr>
              <a:t>Condomínio</a:t>
            </a:r>
            <a:r>
              <a:rPr lang="it-IT" sz="2000" dirty="0">
                <a:latin typeface="Arial"/>
                <a:cs typeface="Arial"/>
              </a:rPr>
              <a:t> </a:t>
            </a:r>
            <a:r>
              <a:rPr lang="it-IT" sz="2000" dirty="0" err="1">
                <a:latin typeface="Arial"/>
                <a:cs typeface="Arial"/>
              </a:rPr>
              <a:t>Edilício</a:t>
            </a:r>
            <a:r>
              <a:rPr lang="it-IT" sz="2000" dirty="0">
                <a:latin typeface="Arial"/>
                <a:cs typeface="Arial"/>
              </a:rPr>
              <a:t> (</a:t>
            </a:r>
            <a:r>
              <a:rPr lang="it-IT" sz="2000" dirty="0" err="1">
                <a:latin typeface="Arial"/>
                <a:cs typeface="Arial"/>
              </a:rPr>
              <a:t>arts</a:t>
            </a:r>
            <a:r>
              <a:rPr lang="it-IT" sz="2000" dirty="0">
                <a:latin typeface="Arial"/>
                <a:cs typeface="Arial"/>
              </a:rPr>
              <a:t>. 1331 a 1358)  - </a:t>
            </a:r>
            <a:r>
              <a:rPr lang="it-IT" sz="2000" dirty="0" err="1">
                <a:latin typeface="Arial"/>
                <a:cs typeface="Arial"/>
              </a:rPr>
              <a:t>Código</a:t>
            </a:r>
            <a:r>
              <a:rPr lang="it-IT" sz="2000" dirty="0">
                <a:latin typeface="Arial"/>
                <a:cs typeface="Arial"/>
              </a:rPr>
              <a:t> </a:t>
            </a:r>
            <a:r>
              <a:rPr lang="it-IT" sz="2000" dirty="0" err="1">
                <a:latin typeface="Arial"/>
                <a:cs typeface="Arial"/>
              </a:rPr>
              <a:t>Civil</a:t>
            </a:r>
            <a:r>
              <a:rPr lang="it-IT" sz="2000" dirty="0">
                <a:latin typeface="Arial"/>
                <a:cs typeface="Arial"/>
              </a:rPr>
              <a:t> de 2002.</a:t>
            </a:r>
          </a:p>
          <a:p>
            <a:pPr marL="342900" indent="-342900" algn="just">
              <a:buFont typeface="Arial"/>
              <a:buChar char="•"/>
            </a:pPr>
            <a:endParaRPr lang="pt-BR" sz="2000" dirty="0">
              <a:effectLst/>
              <a:latin typeface="Arial"/>
              <a:cs typeface="Arial"/>
            </a:endParaRPr>
          </a:p>
          <a:p>
            <a:pPr marL="342900" indent="-342900" algn="just">
              <a:buFont typeface="Arial"/>
              <a:buChar char="•"/>
            </a:pPr>
            <a:r>
              <a:rPr lang="pt-BR" sz="2000" dirty="0">
                <a:latin typeface="Arial"/>
                <a:cs typeface="Arial"/>
              </a:rPr>
              <a:t>Todas as </a:t>
            </a:r>
            <a:r>
              <a:rPr lang="pt-BR" sz="2000" dirty="0" err="1">
                <a:latin typeface="Arial"/>
                <a:cs typeface="Arial"/>
              </a:rPr>
              <a:t>áreas</a:t>
            </a:r>
            <a:r>
              <a:rPr lang="pt-BR" sz="2000" dirty="0">
                <a:latin typeface="Arial"/>
                <a:cs typeface="Arial"/>
              </a:rPr>
              <a:t> adquiridas no conjunto – lote, </a:t>
            </a:r>
            <a:r>
              <a:rPr lang="pt-BR" sz="2000" dirty="0" err="1">
                <a:latin typeface="Arial"/>
                <a:cs typeface="Arial"/>
              </a:rPr>
              <a:t>construção</a:t>
            </a:r>
            <a:r>
              <a:rPr lang="pt-BR" sz="2000" dirty="0">
                <a:latin typeface="Arial"/>
                <a:cs typeface="Arial"/>
              </a:rPr>
              <a:t>, ruas, </a:t>
            </a:r>
            <a:r>
              <a:rPr lang="pt-BR" sz="2000" dirty="0" err="1">
                <a:latin typeface="Arial"/>
                <a:cs typeface="Arial"/>
              </a:rPr>
              <a:t>áreas</a:t>
            </a:r>
            <a:r>
              <a:rPr lang="pt-BR" sz="2000" dirty="0">
                <a:latin typeface="Arial"/>
                <a:cs typeface="Arial"/>
              </a:rPr>
              <a:t> de lazer – </a:t>
            </a:r>
            <a:r>
              <a:rPr lang="pt-BR" sz="2000" dirty="0" err="1">
                <a:latin typeface="Arial"/>
                <a:cs typeface="Arial"/>
              </a:rPr>
              <a:t>são</a:t>
            </a:r>
            <a:r>
              <a:rPr lang="pt-BR" sz="2000" dirty="0">
                <a:latin typeface="Arial"/>
                <a:cs typeface="Arial"/>
              </a:rPr>
              <a:t> privadas, ou seja, pertencem aos seus </a:t>
            </a:r>
            <a:r>
              <a:rPr lang="pt-BR" sz="2000" dirty="0" err="1">
                <a:latin typeface="Arial"/>
                <a:cs typeface="Arial"/>
              </a:rPr>
              <a:t>proprietários</a:t>
            </a:r>
            <a:r>
              <a:rPr lang="pt-BR" sz="2000" dirty="0">
                <a:latin typeface="Arial"/>
                <a:cs typeface="Arial"/>
              </a:rPr>
              <a:t>.</a:t>
            </a:r>
          </a:p>
          <a:p>
            <a:pPr marL="342900" indent="-342900" algn="just">
              <a:buFont typeface="Arial"/>
              <a:buChar char="•"/>
            </a:pPr>
            <a:endParaRPr lang="pt-BR" sz="2000" dirty="0">
              <a:latin typeface="Arial"/>
              <a:cs typeface="Arial"/>
            </a:endParaRPr>
          </a:p>
          <a:p>
            <a:pPr marL="342900" indent="-342900" algn="just">
              <a:buFont typeface="Arial"/>
              <a:buChar char="•"/>
            </a:pPr>
            <a:r>
              <a:rPr lang="pt-BR" sz="2000" dirty="0">
                <a:latin typeface="Arial"/>
                <a:cs typeface="Arial"/>
              </a:rPr>
              <a:t>O fechamento do terreno é legitimo e regulamentado e tais </a:t>
            </a:r>
            <a:r>
              <a:rPr lang="pt-BR" sz="2000" dirty="0" err="1">
                <a:latin typeface="Arial"/>
                <a:cs typeface="Arial"/>
              </a:rPr>
              <a:t>áreas</a:t>
            </a:r>
            <a:r>
              <a:rPr lang="pt-BR" sz="2000" dirty="0">
                <a:latin typeface="Arial"/>
                <a:cs typeface="Arial"/>
              </a:rPr>
              <a:t> e beneficiamentos pertencem a todos os </a:t>
            </a:r>
            <a:r>
              <a:rPr lang="pt-BR" sz="2000" dirty="0" err="1">
                <a:latin typeface="Arial"/>
                <a:cs typeface="Arial"/>
              </a:rPr>
              <a:t>condôminos</a:t>
            </a:r>
            <a:r>
              <a:rPr lang="pt-BR" sz="2000" dirty="0">
                <a:latin typeface="Arial"/>
                <a:cs typeface="Arial"/>
              </a:rPr>
              <a:t>, em </a:t>
            </a:r>
            <a:r>
              <a:rPr lang="pt-BR" sz="2000" dirty="0" err="1">
                <a:latin typeface="Arial"/>
                <a:cs typeface="Arial"/>
              </a:rPr>
              <a:t>frações</a:t>
            </a:r>
            <a:r>
              <a:rPr lang="pt-BR" sz="2000" dirty="0">
                <a:latin typeface="Arial"/>
                <a:cs typeface="Arial"/>
              </a:rPr>
              <a:t> ideais, devendo estes arcar com os </a:t>
            </a:r>
            <a:r>
              <a:rPr lang="pt-BR" sz="2000" dirty="0" err="1">
                <a:latin typeface="Arial"/>
                <a:cs typeface="Arial"/>
              </a:rPr>
              <a:t>serviços</a:t>
            </a:r>
            <a:r>
              <a:rPr lang="pt-BR" sz="2000" dirty="0">
                <a:latin typeface="Arial"/>
                <a:cs typeface="Arial"/>
              </a:rPr>
              <a:t> de </a:t>
            </a:r>
            <a:r>
              <a:rPr lang="pt-BR" sz="2000" dirty="0" err="1">
                <a:latin typeface="Arial"/>
                <a:cs typeface="Arial"/>
              </a:rPr>
              <a:t>manutenção</a:t>
            </a:r>
            <a:r>
              <a:rPr lang="pt-BR" sz="2000" dirty="0">
                <a:latin typeface="Arial"/>
                <a:cs typeface="Arial"/>
              </a:rPr>
              <a:t>, dentre outros, estando restrito o uso apenas aos </a:t>
            </a:r>
            <a:r>
              <a:rPr lang="pt-BR" sz="2000" dirty="0" err="1">
                <a:latin typeface="Arial"/>
                <a:cs typeface="Arial"/>
              </a:rPr>
              <a:t>condôminos</a:t>
            </a:r>
            <a:r>
              <a:rPr lang="pt-BR" sz="2000" dirty="0">
                <a:latin typeface="Arial"/>
                <a:cs typeface="Arial"/>
              </a:rPr>
              <a:t>. </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50837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CONDOMÍNIO FECHADO</a:t>
            </a:r>
          </a:p>
        </p:txBody>
      </p:sp>
      <p:sp>
        <p:nvSpPr>
          <p:cNvPr id="14" name="Retângulo 3"/>
          <p:cNvSpPr/>
          <p:nvPr/>
        </p:nvSpPr>
        <p:spPr>
          <a:xfrm>
            <a:off x="307145" y="1540188"/>
            <a:ext cx="8569894" cy="2554545"/>
          </a:xfrm>
          <a:prstGeom prst="rect">
            <a:avLst/>
          </a:prstGeom>
        </p:spPr>
        <p:txBody>
          <a:bodyPr wrap="square">
            <a:spAutoFit/>
          </a:bodyPr>
          <a:lstStyle/>
          <a:p>
            <a:pPr marL="342900" indent="-342900" algn="just">
              <a:buFont typeface="Arial"/>
              <a:buChar char="•"/>
            </a:pPr>
            <a:endParaRPr lang="pt-BR" sz="2000" dirty="0">
              <a:effectLst/>
              <a:latin typeface="Arial"/>
              <a:cs typeface="Arial"/>
            </a:endParaRPr>
          </a:p>
          <a:p>
            <a:pPr marL="342900" indent="-342900" algn="just">
              <a:buFont typeface="Arial"/>
              <a:buChar char="•"/>
            </a:pPr>
            <a:r>
              <a:rPr lang="pt-BR" sz="2000" dirty="0">
                <a:latin typeface="Arial"/>
                <a:cs typeface="Arial"/>
              </a:rPr>
              <a:t>acesso ao </a:t>
            </a:r>
            <a:r>
              <a:rPr lang="pt-BR" sz="2000" dirty="0" err="1">
                <a:latin typeface="Arial"/>
                <a:cs typeface="Arial"/>
              </a:rPr>
              <a:t>condomínio</a:t>
            </a:r>
            <a:r>
              <a:rPr lang="pt-BR" sz="2000" dirty="0">
                <a:latin typeface="Arial"/>
                <a:cs typeface="Arial"/>
              </a:rPr>
              <a:t> sempre é restrito aos </a:t>
            </a:r>
            <a:r>
              <a:rPr lang="pt-BR" sz="2000" dirty="0" err="1">
                <a:latin typeface="Arial"/>
                <a:cs typeface="Arial"/>
              </a:rPr>
              <a:t>proprietários</a:t>
            </a:r>
            <a:r>
              <a:rPr lang="pt-BR" sz="2000" dirty="0">
                <a:latin typeface="Arial"/>
                <a:cs typeface="Arial"/>
              </a:rPr>
              <a:t> das unidades.</a:t>
            </a:r>
          </a:p>
          <a:p>
            <a:pPr marL="342900" indent="-342900" algn="just">
              <a:buFont typeface="Arial"/>
              <a:buChar char="•"/>
            </a:pPr>
            <a:endParaRPr lang="pt-BR" sz="2000" dirty="0">
              <a:latin typeface="Arial"/>
              <a:cs typeface="Arial"/>
            </a:endParaRPr>
          </a:p>
          <a:p>
            <a:pPr marL="342900" indent="-342900" algn="just">
              <a:buFont typeface="Arial"/>
              <a:buChar char="•"/>
            </a:pPr>
            <a:r>
              <a:rPr lang="pt-BR" sz="2000" dirty="0">
                <a:latin typeface="Arial"/>
                <a:cs typeface="Arial"/>
              </a:rPr>
              <a:t>a lei estabelece obrigatoriedade de pagamento de taxa de </a:t>
            </a:r>
            <a:r>
              <a:rPr lang="pt-BR" sz="2000" dirty="0" err="1">
                <a:latin typeface="Arial"/>
                <a:cs typeface="Arial"/>
              </a:rPr>
              <a:t>manutenção</a:t>
            </a:r>
            <a:r>
              <a:rPr lang="pt-BR" sz="2000" dirty="0">
                <a:latin typeface="Arial"/>
                <a:cs typeface="Arial"/>
              </a:rPr>
              <a:t> das </a:t>
            </a:r>
            <a:r>
              <a:rPr lang="pt-BR" sz="2000" dirty="0" err="1">
                <a:latin typeface="Arial"/>
                <a:cs typeface="Arial"/>
              </a:rPr>
              <a:t>áreas</a:t>
            </a:r>
            <a:r>
              <a:rPr lang="pt-BR" sz="2000" dirty="0">
                <a:latin typeface="Arial"/>
                <a:cs typeface="Arial"/>
              </a:rPr>
              <a:t> de uso comum. </a:t>
            </a:r>
          </a:p>
          <a:p>
            <a:pPr marL="342900" indent="-342900" algn="just">
              <a:buFont typeface="Arial"/>
              <a:buChar char="•"/>
            </a:pPr>
            <a:endParaRPr lang="pt-BR" sz="2000" dirty="0">
              <a:latin typeface="Arial"/>
              <a:cs typeface="Arial"/>
            </a:endParaRPr>
          </a:p>
          <a:p>
            <a:pPr marL="342900" indent="-342900" algn="just">
              <a:buFont typeface="Arial"/>
              <a:buChar char="•"/>
            </a:pPr>
            <a:endParaRPr lang="pt-BR" sz="2000" dirty="0">
              <a:effectLst/>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65150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3011459"/>
            <a:ext cx="9144000" cy="707886"/>
          </a:xfrm>
          <a:prstGeom prst="rect">
            <a:avLst/>
          </a:prstGeom>
        </p:spPr>
        <p:txBody>
          <a:bodyPr>
            <a:spAutoFit/>
          </a:bodyPr>
          <a:lstStyle/>
          <a:p>
            <a:pPr algn="ctr"/>
            <a:r>
              <a:rPr lang="pt-BR" sz="4000" b="1" dirty="0">
                <a:solidFill>
                  <a:schemeClr val="accent1">
                    <a:lumMod val="50000"/>
                  </a:schemeClr>
                </a:solidFill>
                <a:effectLst>
                  <a:outerShdw blurRad="38100" dist="38100" dir="2700000" algn="tl">
                    <a:srgbClr val="DDDDDD"/>
                  </a:outerShdw>
                </a:effectLst>
                <a:latin typeface="Arial"/>
                <a:cs typeface="Arial"/>
              </a:rPr>
              <a:t>LEI DO SISTEMA VIÁRIO</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37244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a:spLocks noChangeArrowheads="1"/>
          </p:cNvSpPr>
          <p:nvPr/>
        </p:nvSpPr>
        <p:spPr bwMode="auto">
          <a:xfrm>
            <a:off x="372046" y="1828817"/>
            <a:ext cx="8441603" cy="3516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a:buChar char="•"/>
              <a:tabLst>
                <a:tab pos="-20807363" algn="l"/>
              </a:tabLst>
            </a:pPr>
            <a:r>
              <a:rPr kumimoji="0" lang="pt-BR" sz="2400" b="0" i="0" u="none" strike="noStrike" cap="none" normalizeH="0" baseline="0" dirty="0">
                <a:ln>
                  <a:noFill/>
                </a:ln>
                <a:solidFill>
                  <a:schemeClr val="tx1"/>
                </a:solidFill>
                <a:effectLst/>
                <a:latin typeface="Arial"/>
                <a:ea typeface="Times New Roman" pitchFamily="18" charset="0"/>
                <a:cs typeface="Arial"/>
              </a:rPr>
              <a:t>Classifica e hierarquiza as vias municipais (rurais e urbanas);</a:t>
            </a:r>
          </a:p>
          <a:p>
            <a:pPr marL="342900" marR="0" lvl="0" indent="-342900" algn="just" defTabSz="914400" rtl="0" eaLnBrk="0" fontAlgn="base" latinLnBrk="0" hangingPunct="0">
              <a:lnSpc>
                <a:spcPct val="100000"/>
              </a:lnSpc>
              <a:spcBef>
                <a:spcPct val="0"/>
              </a:spcBef>
              <a:spcAft>
                <a:spcPct val="0"/>
              </a:spcAft>
              <a:buClrTx/>
              <a:buSzTx/>
              <a:buFont typeface="Arial"/>
              <a:buChar char="•"/>
              <a:tabLst>
                <a:tab pos="-20807363" algn="l"/>
              </a:tabLst>
            </a:pPr>
            <a:endParaRPr kumimoji="0" lang="pt-BR" sz="2400" b="0" i="0" u="none" strike="noStrike" cap="none" normalizeH="0" baseline="0" dirty="0">
              <a:ln>
                <a:noFill/>
              </a:ln>
              <a:solidFill>
                <a:schemeClr val="tx1"/>
              </a:solidFill>
              <a:effectLst/>
              <a:latin typeface="Arial"/>
              <a:ea typeface="Times New Roman" pitchFamily="18" charset="0"/>
              <a:cs typeface="Arial"/>
            </a:endParaRPr>
          </a:p>
          <a:p>
            <a:pPr marL="342900" marR="0" lvl="0" indent="-342900" algn="just" defTabSz="914400" rtl="0" eaLnBrk="0" fontAlgn="base" latinLnBrk="0" hangingPunct="0">
              <a:lnSpc>
                <a:spcPct val="100000"/>
              </a:lnSpc>
              <a:spcBef>
                <a:spcPct val="0"/>
              </a:spcBef>
              <a:spcAft>
                <a:spcPct val="0"/>
              </a:spcAft>
              <a:buClrTx/>
              <a:buSzTx/>
              <a:buFont typeface="Arial"/>
              <a:buChar char="•"/>
              <a:tabLst>
                <a:tab pos="-20807363" algn="l"/>
              </a:tabLst>
            </a:pPr>
            <a:r>
              <a:rPr kumimoji="0" lang="pt-BR" sz="2400" b="0" i="0" u="none" strike="noStrike" cap="none" normalizeH="0" baseline="0" dirty="0">
                <a:ln>
                  <a:noFill/>
                </a:ln>
                <a:solidFill>
                  <a:schemeClr val="tx1"/>
                </a:solidFill>
                <a:effectLst/>
                <a:latin typeface="Arial"/>
                <a:ea typeface="Times New Roman" pitchFamily="18" charset="0"/>
                <a:cs typeface="Arial"/>
              </a:rPr>
              <a:t>Determina as dimensões mínimas das vias e das faixas de domínio;</a:t>
            </a:r>
          </a:p>
          <a:p>
            <a:pPr marL="342900" marR="0" lvl="0" indent="-342900" algn="just" defTabSz="914400" rtl="0" eaLnBrk="0" fontAlgn="base" latinLnBrk="0" hangingPunct="0">
              <a:lnSpc>
                <a:spcPct val="100000"/>
              </a:lnSpc>
              <a:spcBef>
                <a:spcPct val="0"/>
              </a:spcBef>
              <a:spcAft>
                <a:spcPct val="0"/>
              </a:spcAft>
              <a:buClrTx/>
              <a:buSzTx/>
              <a:buFont typeface="Arial"/>
              <a:buChar char="•"/>
              <a:tabLst>
                <a:tab pos="-20807363" algn="l"/>
              </a:tabLst>
            </a:pPr>
            <a:endParaRPr kumimoji="0" lang="pt-BR" sz="2400" b="0" i="0" u="none" strike="noStrike" cap="none" normalizeH="0" baseline="0" dirty="0">
              <a:ln>
                <a:noFill/>
              </a:ln>
              <a:solidFill>
                <a:schemeClr val="tx1"/>
              </a:solidFill>
              <a:effectLst/>
              <a:latin typeface="Arial"/>
              <a:ea typeface="Times New Roman" pitchFamily="18" charset="0"/>
              <a:cs typeface="Arial"/>
            </a:endParaRPr>
          </a:p>
          <a:p>
            <a:pPr marL="342900" marR="0" lvl="0" indent="-342900" algn="just" defTabSz="914400" rtl="0" eaLnBrk="0" fontAlgn="base" latinLnBrk="0" hangingPunct="0">
              <a:lnSpc>
                <a:spcPct val="100000"/>
              </a:lnSpc>
              <a:spcBef>
                <a:spcPct val="0"/>
              </a:spcBef>
              <a:spcAft>
                <a:spcPct val="0"/>
              </a:spcAft>
              <a:buClrTx/>
              <a:buSzTx/>
              <a:buFont typeface="Arial"/>
              <a:buChar char="•"/>
              <a:tabLst>
                <a:tab pos="-20807363" algn="l"/>
              </a:tabLst>
            </a:pPr>
            <a:r>
              <a:rPr kumimoji="0" lang="pt-BR" sz="2400" b="0" i="0" u="none" strike="noStrike" cap="none" normalizeH="0" baseline="0" dirty="0">
                <a:ln>
                  <a:noFill/>
                </a:ln>
                <a:solidFill>
                  <a:schemeClr val="tx1"/>
                </a:solidFill>
                <a:effectLst/>
                <a:latin typeface="Arial"/>
                <a:ea typeface="Times New Roman" pitchFamily="18" charset="0"/>
                <a:cs typeface="Arial"/>
              </a:rPr>
              <a:t>Projeta as novas vias para os futuros loteamentos e seus padrões, de forma a manter a continuidade do sistema viário e suas dimensões.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344591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1" name="CaixaDeTexto 11"/>
          <p:cNvSpPr txBox="1"/>
          <p:nvPr/>
        </p:nvSpPr>
        <p:spPr>
          <a:xfrm>
            <a:off x="0" y="91784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SISTEMA VIÁRIO MUNICIPAL</a:t>
            </a:r>
          </a:p>
        </p:txBody>
      </p:sp>
      <p:sp>
        <p:nvSpPr>
          <p:cNvPr id="3" name="Rectangle 2"/>
          <p:cNvSpPr/>
          <p:nvPr/>
        </p:nvSpPr>
        <p:spPr>
          <a:xfrm>
            <a:off x="359217" y="1891336"/>
            <a:ext cx="8403116" cy="2585323"/>
          </a:xfrm>
          <a:prstGeom prst="rect">
            <a:avLst/>
          </a:prstGeom>
        </p:spPr>
        <p:txBody>
          <a:bodyPr wrap="square">
            <a:spAutoFit/>
          </a:bodyPr>
          <a:lstStyle/>
          <a:p>
            <a:pPr marL="0" lvl="3" algn="just" fontAlgn="base"/>
            <a:r>
              <a:rPr lang="pt-PT" b="1" dirty="0">
                <a:solidFill>
                  <a:srgbClr val="FF0000"/>
                </a:solidFill>
                <a:latin typeface="Arial"/>
                <a:cs typeface="Arial"/>
              </a:rPr>
              <a:t>RODOVIAS DE LIGAÇÃO REGIONAL </a:t>
            </a:r>
            <a:r>
              <a:rPr lang="pt-PT" dirty="0">
                <a:latin typeface="Arial"/>
                <a:cs typeface="Arial"/>
              </a:rPr>
              <a:t>– compreendendo aquelas de responsabilidade da União ou do Estado, com a função de interligação com os municípios ou estados vizinhos;</a:t>
            </a:r>
          </a:p>
          <a:p>
            <a:pPr marL="0" lvl="3" algn="just" fontAlgn="base"/>
            <a:endParaRPr lang="pt-PT" dirty="0">
              <a:latin typeface="Arial"/>
              <a:cs typeface="Arial"/>
            </a:endParaRPr>
          </a:p>
          <a:p>
            <a:pPr marL="0" lvl="3" algn="just" fontAlgn="base"/>
            <a:endParaRPr lang="pt-BR" dirty="0">
              <a:latin typeface="Arial"/>
              <a:cs typeface="Arial"/>
            </a:endParaRPr>
          </a:p>
          <a:p>
            <a:pPr marL="0" lvl="3" algn="just" fontAlgn="base"/>
            <a:r>
              <a:rPr lang="pt-PT" b="1" dirty="0">
                <a:solidFill>
                  <a:srgbClr val="FF0000"/>
                </a:solidFill>
                <a:latin typeface="Arial"/>
                <a:cs typeface="Arial"/>
              </a:rPr>
              <a:t>VIAS DE ESTRUTURAÇÃO MUNICIPAL </a:t>
            </a:r>
            <a:r>
              <a:rPr lang="pt-PT" dirty="0">
                <a:latin typeface="Arial"/>
                <a:cs typeface="Arial"/>
              </a:rPr>
              <a:t>– são as que, </a:t>
            </a:r>
            <a:r>
              <a:rPr lang="pt-BR" dirty="0">
                <a:latin typeface="Arial"/>
                <a:cs typeface="Arial"/>
              </a:rPr>
              <a:t>no interior do Município, estruturam o sistema de orientação dos principais fluxos de carga com a função de interligação das diversas partes do território, bem como a comunidades rurais e a outros municípios</a:t>
            </a:r>
            <a:r>
              <a:rPr lang="x-none" dirty="0">
                <a:latin typeface="Arial"/>
                <a:cs typeface="Arial"/>
              </a:rPr>
              <a:t>;</a:t>
            </a:r>
            <a:endParaRPr lang="pt-PT" dirty="0">
              <a:latin typeface="Arial"/>
              <a:cs typeface="Arial"/>
            </a:endParaRP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9"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3" name="Picture 22"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42072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1" name="CaixaDeTexto 11"/>
          <p:cNvSpPr txBox="1"/>
          <p:nvPr/>
        </p:nvSpPr>
        <p:spPr>
          <a:xfrm>
            <a:off x="0" y="91784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SISTEMA VIÁRIO URBANO</a:t>
            </a:r>
          </a:p>
        </p:txBody>
      </p:sp>
      <p:sp>
        <p:nvSpPr>
          <p:cNvPr id="3" name="Rectangle 2"/>
          <p:cNvSpPr/>
          <p:nvPr/>
        </p:nvSpPr>
        <p:spPr>
          <a:xfrm>
            <a:off x="359217" y="1788712"/>
            <a:ext cx="8403116" cy="3970318"/>
          </a:xfrm>
          <a:prstGeom prst="rect">
            <a:avLst/>
          </a:prstGeom>
        </p:spPr>
        <p:txBody>
          <a:bodyPr wrap="square">
            <a:spAutoFit/>
          </a:bodyPr>
          <a:lstStyle/>
          <a:p>
            <a:pPr marL="0" lvl="3" algn="just" fontAlgn="base"/>
            <a:r>
              <a:rPr lang="pt-PT" b="1" dirty="0">
                <a:solidFill>
                  <a:srgbClr val="FF0000"/>
                </a:solidFill>
                <a:latin typeface="Arial"/>
                <a:cs typeface="Arial"/>
              </a:rPr>
              <a:t>VIAS ARTERIAIS </a:t>
            </a:r>
            <a:r>
              <a:rPr lang="pt-PT" dirty="0">
                <a:latin typeface="Arial"/>
                <a:cs typeface="Arial"/>
              </a:rPr>
              <a:t>- </a:t>
            </a:r>
            <a:r>
              <a:rPr lang="pt-BR" dirty="0">
                <a:latin typeface="Arial"/>
                <a:cs typeface="Arial"/>
              </a:rPr>
              <a:t>são vias que têm a finalidade de canalizar o tráfego de um ponto a outro dentro da área urbana, e se constituem como vias estruturantes da área urbana. Tais vias alimentam e coletam o tráfego das vias Coletoras e Locais;</a:t>
            </a:r>
          </a:p>
          <a:p>
            <a:pPr marL="0" lvl="3" algn="just" fontAlgn="base"/>
            <a:endParaRPr lang="pt-BR" dirty="0">
              <a:latin typeface="Arial"/>
              <a:cs typeface="Arial"/>
            </a:endParaRPr>
          </a:p>
          <a:p>
            <a:pPr marL="0" lvl="3" algn="just" fontAlgn="base"/>
            <a:r>
              <a:rPr lang="pt-BR" b="1" dirty="0">
                <a:solidFill>
                  <a:srgbClr val="FF0000"/>
                </a:solidFill>
                <a:latin typeface="Arial"/>
                <a:cs typeface="Arial"/>
              </a:rPr>
              <a:t>VIAS COLETORAS </a:t>
            </a:r>
            <a:r>
              <a:rPr lang="pt-BR" dirty="0">
                <a:latin typeface="Arial"/>
                <a:cs typeface="Arial"/>
              </a:rPr>
              <a:t>- são as que coletam o tráfego das vias locais e encaminham-no às de maior fluxo (Arteriais);</a:t>
            </a:r>
          </a:p>
          <a:p>
            <a:pPr marL="0" lvl="3" algn="just" fontAlgn="base"/>
            <a:endParaRPr lang="pt-BR" dirty="0">
              <a:latin typeface="Arial"/>
              <a:cs typeface="Arial"/>
            </a:endParaRPr>
          </a:p>
          <a:p>
            <a:pPr marL="0" lvl="3" algn="just" fontAlgn="base"/>
            <a:r>
              <a:rPr lang="pt-BR" b="1" dirty="0">
                <a:solidFill>
                  <a:srgbClr val="FF0000"/>
                </a:solidFill>
                <a:latin typeface="Arial"/>
                <a:cs typeface="Arial"/>
              </a:rPr>
              <a:t>VIAS LOCAIS </a:t>
            </a:r>
            <a:r>
              <a:rPr lang="pt-BR" dirty="0">
                <a:latin typeface="Arial"/>
                <a:cs typeface="Arial"/>
              </a:rPr>
              <a:t>- caracterizadas pelo baixo volume de tráfego e pela função prioritária de acesso às propriedades e aos lotes;</a:t>
            </a:r>
          </a:p>
          <a:p>
            <a:pPr marL="0" lvl="3" algn="just" fontAlgn="base"/>
            <a:endParaRPr lang="pt-BR" dirty="0">
              <a:latin typeface="Arial"/>
              <a:cs typeface="Arial"/>
            </a:endParaRPr>
          </a:p>
          <a:p>
            <a:pPr marL="0" lvl="3" algn="just" fontAlgn="base"/>
            <a:r>
              <a:rPr lang="pt-BR" b="1" dirty="0">
                <a:solidFill>
                  <a:srgbClr val="FF0000"/>
                </a:solidFill>
                <a:latin typeface="Arial"/>
                <a:cs typeface="Arial"/>
              </a:rPr>
              <a:t>VIAS MARGINAIS </a:t>
            </a:r>
            <a:r>
              <a:rPr lang="pt-BR" dirty="0">
                <a:latin typeface="Arial"/>
                <a:cs typeface="Arial"/>
              </a:rPr>
              <a:t>- são vias auxiliares de uma via arterial, adjacentes, geralmente paralelas, que margeiam e permitem acesso aos lotes </a:t>
            </a:r>
            <a:r>
              <a:rPr lang="pt-BR" dirty="0" err="1">
                <a:latin typeface="Arial"/>
                <a:cs typeface="Arial"/>
              </a:rPr>
              <a:t>lindeiros</a:t>
            </a:r>
            <a:r>
              <a:rPr lang="pt-BR" dirty="0">
                <a:latin typeface="Arial"/>
                <a:cs typeface="Arial"/>
              </a:rPr>
              <a:t>, possibilitando a limitação de acesso à via principal.</a:t>
            </a: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9"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3" name="Picture 22"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069614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3146559"/>
            <a:ext cx="9144000" cy="707886"/>
          </a:xfrm>
          <a:prstGeom prst="rect">
            <a:avLst/>
          </a:prstGeom>
        </p:spPr>
        <p:txBody>
          <a:bodyPr>
            <a:spAutoFit/>
          </a:bodyPr>
          <a:lstStyle/>
          <a:p>
            <a:pPr algn="ctr"/>
            <a:r>
              <a:rPr lang="pt-BR" sz="4000" b="1" dirty="0">
                <a:solidFill>
                  <a:schemeClr val="accent1">
                    <a:lumMod val="50000"/>
                  </a:schemeClr>
                </a:solidFill>
                <a:effectLst>
                  <a:outerShdw blurRad="38100" dist="38100" dir="2700000" algn="tl">
                    <a:srgbClr val="DDDDDD"/>
                  </a:outerShdw>
                </a:effectLst>
                <a:latin typeface="Arial"/>
                <a:cs typeface="Arial"/>
              </a:rPr>
              <a:t>LEI DO PERÍMETRO URBANO</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97553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a:spLocks noChangeArrowheads="1"/>
          </p:cNvSpPr>
          <p:nvPr/>
        </p:nvSpPr>
        <p:spPr bwMode="auto">
          <a:xfrm>
            <a:off x="230925" y="2184472"/>
            <a:ext cx="8621212" cy="2408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marL="342900" lvl="0" indent="-342900" algn="just" eaLnBrk="0" fontAlgn="base" hangingPunct="0">
              <a:spcBef>
                <a:spcPct val="0"/>
              </a:spcBef>
              <a:spcAft>
                <a:spcPct val="0"/>
              </a:spcAft>
              <a:buFont typeface="Arial"/>
              <a:buChar char="•"/>
              <a:tabLst>
                <a:tab pos="-20807363" algn="l"/>
              </a:tabLst>
            </a:pPr>
            <a:r>
              <a:rPr lang="pt-BR" sz="2400" dirty="0">
                <a:latin typeface="Arial"/>
                <a:cs typeface="Arial"/>
              </a:rPr>
              <a:t>Estabelece o perímetro urbano da cidade, para onde ela vai crescer e qual é o limite para novos loteamentos.</a:t>
            </a:r>
          </a:p>
          <a:p>
            <a:pPr marL="342900" lvl="0" indent="-342900" algn="just" eaLnBrk="0" fontAlgn="base" hangingPunct="0">
              <a:spcBef>
                <a:spcPct val="0"/>
              </a:spcBef>
              <a:spcAft>
                <a:spcPct val="0"/>
              </a:spcAft>
              <a:buFont typeface="Arial"/>
              <a:buChar char="•"/>
              <a:tabLst>
                <a:tab pos="-20807363" algn="l"/>
              </a:tabLst>
            </a:pPr>
            <a:endParaRPr lang="pt-BR" sz="2400" dirty="0">
              <a:latin typeface="Arial"/>
              <a:cs typeface="Arial"/>
            </a:endParaRPr>
          </a:p>
          <a:p>
            <a:pPr marL="342900" lvl="0" indent="-342900" algn="just" eaLnBrk="0" fontAlgn="base" hangingPunct="0">
              <a:spcBef>
                <a:spcPct val="0"/>
              </a:spcBef>
              <a:spcAft>
                <a:spcPct val="0"/>
              </a:spcAft>
              <a:buFont typeface="Arial"/>
              <a:buChar char="•"/>
              <a:tabLst>
                <a:tab pos="-20807363" algn="l"/>
              </a:tabLst>
            </a:pPr>
            <a:r>
              <a:rPr lang="pt-BR" sz="2400" dirty="0">
                <a:latin typeface="Arial"/>
                <a:cs typeface="Arial"/>
              </a:rPr>
              <a:t>Prevê áreas para expansão urbana ao longo do horizonte do PDM.</a:t>
            </a:r>
          </a:p>
          <a:p>
            <a:pPr marL="342900" lvl="0" indent="-342900" algn="just" eaLnBrk="0" fontAlgn="base" hangingPunct="0">
              <a:spcBef>
                <a:spcPct val="0"/>
              </a:spcBef>
              <a:spcAft>
                <a:spcPct val="0"/>
              </a:spcAft>
              <a:buFont typeface="Arial"/>
              <a:buChar char="•"/>
              <a:tabLst>
                <a:tab pos="-20807363" algn="l"/>
              </a:tabLst>
            </a:pPr>
            <a:endParaRPr lang="pt-BR" sz="2400" dirty="0">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06916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CaixaDeTexto 11"/>
          <p:cNvSpPr txBox="1"/>
          <p:nvPr/>
        </p:nvSpPr>
        <p:spPr>
          <a:xfrm>
            <a:off x="0" y="87731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QUALIFICAÇÃO URBANÍSTICA DO SOLO MUNICIPAL</a:t>
            </a:r>
          </a:p>
        </p:txBody>
      </p:sp>
      <p:sp>
        <p:nvSpPr>
          <p:cNvPr id="16" name="Rectangle 15"/>
          <p:cNvSpPr/>
          <p:nvPr/>
        </p:nvSpPr>
        <p:spPr>
          <a:xfrm>
            <a:off x="535410" y="1575808"/>
            <a:ext cx="8214093" cy="3785652"/>
          </a:xfrm>
          <a:prstGeom prst="rect">
            <a:avLst/>
          </a:prstGeom>
        </p:spPr>
        <p:txBody>
          <a:bodyPr wrap="square">
            <a:spAutoFit/>
          </a:bodyPr>
          <a:lstStyle/>
          <a:p>
            <a:pPr algn="just"/>
            <a:r>
              <a:rPr lang="pt-BR" sz="2400" b="1" dirty="0">
                <a:solidFill>
                  <a:srgbClr val="A8002B"/>
                </a:solidFill>
                <a:latin typeface="Arial"/>
                <a:cs typeface="Arial"/>
              </a:rPr>
              <a:t>Zona urbana:</a:t>
            </a:r>
          </a:p>
          <a:p>
            <a:pPr algn="just"/>
            <a:r>
              <a:rPr lang="pt-BR" sz="2400" dirty="0">
                <a:latin typeface="Arial"/>
                <a:cs typeface="Arial"/>
              </a:rPr>
              <a:t>Área efetivamente urbanizada do município, delimitada pelo perímetro urbano definido por lei municipal.</a:t>
            </a:r>
          </a:p>
          <a:p>
            <a:pPr algn="just"/>
            <a:endParaRPr lang="pt-BR" sz="2400" b="1" dirty="0">
              <a:solidFill>
                <a:srgbClr val="A8002B"/>
              </a:solidFill>
              <a:latin typeface="Arial"/>
              <a:cs typeface="Arial"/>
            </a:endParaRPr>
          </a:p>
          <a:p>
            <a:pPr algn="just"/>
            <a:r>
              <a:rPr lang="pt-BR" sz="2400" b="1" dirty="0">
                <a:solidFill>
                  <a:srgbClr val="A8002B"/>
                </a:solidFill>
                <a:latin typeface="Arial"/>
                <a:cs typeface="Arial"/>
              </a:rPr>
              <a:t>Zona de expansão urbana:</a:t>
            </a:r>
          </a:p>
          <a:p>
            <a:pPr algn="just"/>
            <a:r>
              <a:rPr lang="pt-BR" sz="2400" dirty="0">
                <a:latin typeface="Arial"/>
                <a:cs typeface="Arial"/>
              </a:rPr>
              <a:t>Área contígua à zona urbana do município, em vias de urbanização ou de urbanização prevista.</a:t>
            </a:r>
          </a:p>
          <a:p>
            <a:pPr algn="just"/>
            <a:endParaRPr lang="pt-BR" sz="2400" dirty="0">
              <a:latin typeface="Arial"/>
              <a:cs typeface="Arial"/>
            </a:endParaRPr>
          </a:p>
          <a:p>
            <a:pPr algn="just"/>
            <a:r>
              <a:rPr lang="pt-BR" sz="2400" b="1" dirty="0">
                <a:solidFill>
                  <a:srgbClr val="A8002B"/>
                </a:solidFill>
                <a:latin typeface="Arial"/>
                <a:cs typeface="Arial"/>
              </a:rPr>
              <a:t>Zona rural:</a:t>
            </a:r>
          </a:p>
          <a:p>
            <a:pPr algn="just"/>
            <a:r>
              <a:rPr lang="pt-BR" sz="2400" dirty="0">
                <a:latin typeface="Arial"/>
                <a:cs typeface="Arial"/>
              </a:rPr>
              <a:t>Por exclusão, o restante do território municipal.</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834204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2" name="CaixaDeTexto 11"/>
          <p:cNvSpPr txBox="1"/>
          <p:nvPr/>
        </p:nvSpPr>
        <p:spPr>
          <a:xfrm>
            <a:off x="3279280" y="827660"/>
            <a:ext cx="3003272" cy="461665"/>
          </a:xfrm>
          <a:prstGeom prst="rect">
            <a:avLst/>
          </a:prstGeom>
          <a:noFill/>
        </p:spPr>
        <p:txBody>
          <a:bodyPr wrap="square" rtlCol="0">
            <a:spAutoFit/>
          </a:bodyPr>
          <a:lstStyle/>
          <a:p>
            <a:pPr algn="ctr"/>
            <a:r>
              <a:rPr lang="pt-BR" sz="2400" b="1" dirty="0">
                <a:latin typeface="Arial" panose="020B0604020202020204" pitchFamily="34" charset="0"/>
                <a:cs typeface="Arial" panose="020B0604020202020204" pitchFamily="34" charset="0"/>
              </a:rPr>
              <a:t>Equipe Técnica</a:t>
            </a: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 name="Retângulo 1"/>
          <p:cNvSpPr/>
          <p:nvPr/>
        </p:nvSpPr>
        <p:spPr>
          <a:xfrm>
            <a:off x="375880" y="1129710"/>
            <a:ext cx="3957851" cy="5693866"/>
          </a:xfrm>
          <a:prstGeom prst="rect">
            <a:avLst/>
          </a:prstGeom>
        </p:spPr>
        <p:txBody>
          <a:bodyPr wrap="square">
            <a:spAutoFit/>
          </a:bodyPr>
          <a:lstStyle/>
          <a:p>
            <a:pPr>
              <a:spcAft>
                <a:spcPts val="0"/>
              </a:spcAft>
            </a:pPr>
            <a:r>
              <a:rPr lang="pt-BR" sz="1400" b="1" dirty="0">
                <a:effectLst/>
                <a:latin typeface="Arial" panose="020B0604020202020204" pitchFamily="34" charset="0"/>
                <a:ea typeface="Calibri" panose="020F0502020204030204" pitchFamily="34" charset="0"/>
                <a:cs typeface="Times New Roman" panose="02020603050405020304" pitchFamily="18" charset="0"/>
              </a:rPr>
              <a:t>Robson Ricardo Resende</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Engenheiro Sanitarista e Ambiental</a:t>
            </a:r>
          </a:p>
          <a:p>
            <a:pPr>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CREA/SC099639-2 – Coordenador Geral</a:t>
            </a:r>
          </a:p>
          <a:p>
            <a:pPr>
              <a:spcAft>
                <a:spcPts val="0"/>
              </a:spcAft>
            </a:pP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 </a:t>
            </a:r>
            <a:r>
              <a:rPr lang="pt-BR" sz="1400" b="1" dirty="0" err="1">
                <a:effectLst/>
                <a:latin typeface="Arial" panose="020B0604020202020204" pitchFamily="34" charset="0"/>
                <a:ea typeface="Calibri" panose="020F0502020204030204" pitchFamily="34" charset="0"/>
                <a:cs typeface="Times New Roman" panose="02020603050405020304" pitchFamily="18" charset="0"/>
              </a:rPr>
              <a:t>Osmani</a:t>
            </a:r>
            <a:r>
              <a:rPr lang="pt-BR" sz="1400" b="1" dirty="0">
                <a:effectLst/>
                <a:latin typeface="Arial" panose="020B0604020202020204" pitchFamily="34" charset="0"/>
                <a:ea typeface="Calibri" panose="020F0502020204030204" pitchFamily="34" charset="0"/>
                <a:cs typeface="Times New Roman" panose="02020603050405020304" pitchFamily="18" charset="0"/>
              </a:rPr>
              <a:t> J. Vicente Jr.</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Arquiteto e Urbanista – Especialista em Gestão Ambiental em Municípios - CAU A23196 -7  Coordenador Técnico do PDM</a:t>
            </a:r>
          </a:p>
          <a:p>
            <a:pPr>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 </a:t>
            </a:r>
          </a:p>
          <a:p>
            <a:r>
              <a:rPr lang="pt-BR" sz="1400" b="1" dirty="0">
                <a:latin typeface="Arial" panose="020B0604020202020204" pitchFamily="34" charset="0"/>
                <a:ea typeface="Calibri" panose="020F0502020204030204" pitchFamily="34" charset="0"/>
                <a:cs typeface="Arial" panose="020B0604020202020204" pitchFamily="34" charset="0"/>
              </a:rPr>
              <a:t>Daniel Mazzini Ferreira Vianna</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r>
              <a:rPr lang="pt-BR" sz="1400" dirty="0">
                <a:effectLst/>
                <a:latin typeface="Arial" panose="020B0604020202020204" pitchFamily="34" charset="0"/>
                <a:ea typeface="Calibri" panose="020F0502020204030204" pitchFamily="34" charset="0"/>
                <a:cs typeface="Arial" panose="020B0604020202020204" pitchFamily="34" charset="0"/>
              </a:rPr>
              <a:t>Arquiteto e Urbanista</a:t>
            </a:r>
          </a:p>
          <a:p>
            <a:r>
              <a:rPr lang="pt-BR" sz="1400" dirty="0">
                <a:effectLst/>
                <a:latin typeface="Arial" panose="020B0604020202020204" pitchFamily="34" charset="0"/>
                <a:ea typeface="Calibri" panose="020F0502020204030204" pitchFamily="34" charset="0"/>
                <a:cs typeface="Arial" panose="020B0604020202020204" pitchFamily="34" charset="0"/>
              </a:rPr>
              <a:t> CAU 107.402-4</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pt-BR" sz="1400" dirty="0">
                <a:effectLst/>
                <a:latin typeface="Arial" panose="020B0604020202020204" pitchFamily="34" charset="0"/>
                <a:ea typeface="Calibri" panose="020F0502020204030204" pitchFamily="34" charset="0"/>
                <a:cs typeface="Times New Roman" panose="02020603050405020304" pitchFamily="18" charset="0"/>
              </a:rPr>
              <a:t> </a:t>
            </a:r>
          </a:p>
          <a:p>
            <a:r>
              <a:rPr lang="pt-BR" sz="1400" b="1" dirty="0">
                <a:effectLst/>
                <a:latin typeface="Arial" panose="020B0604020202020204" pitchFamily="34" charset="0"/>
                <a:ea typeface="Calibri" panose="020F0502020204030204" pitchFamily="34" charset="0"/>
                <a:cs typeface="Arial" panose="020B0604020202020204" pitchFamily="34" charset="0"/>
              </a:rPr>
              <a:t>Gabriel Sampaio de Araújo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r>
              <a:rPr lang="pt-BR" sz="1400" dirty="0">
                <a:effectLst/>
                <a:latin typeface="Arial" panose="020B0604020202020204" pitchFamily="34" charset="0"/>
                <a:ea typeface="Calibri" panose="020F0502020204030204" pitchFamily="34" charset="0"/>
                <a:cs typeface="Arial" panose="020B0604020202020204" pitchFamily="34" charset="0"/>
              </a:rPr>
              <a:t>Engenheiro Sanitarista e Ambiental</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r>
              <a:rPr lang="pt-BR" sz="1400" dirty="0">
                <a:effectLst/>
                <a:latin typeface="Arial" panose="020B0604020202020204" pitchFamily="34" charset="0"/>
                <a:ea typeface="Calibri" panose="020F0502020204030204" pitchFamily="34" charset="0"/>
                <a:cs typeface="Arial" panose="020B0604020202020204" pitchFamily="34" charset="0"/>
              </a:rPr>
              <a:t>CREA/SC 093403-3</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r>
              <a:rPr lang="pt-BR" sz="1400" dirty="0">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r>
              <a:rPr lang="pt-BR" sz="1400" b="1" dirty="0">
                <a:effectLst/>
                <a:latin typeface="Arial" panose="020B0604020202020204" pitchFamily="34" charset="0"/>
                <a:ea typeface="Calibri" panose="020F0502020204030204" pitchFamily="34" charset="0"/>
                <a:cs typeface="Arial" panose="020B0604020202020204" pitchFamily="34" charset="0"/>
              </a:rPr>
              <a:t>Juliano Mauricio da Silva</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r>
              <a:rPr lang="pt-BR" sz="1400" dirty="0">
                <a:effectLst/>
                <a:latin typeface="Arial" panose="020B0604020202020204" pitchFamily="34" charset="0"/>
                <a:ea typeface="Calibri" panose="020F0502020204030204" pitchFamily="34" charset="0"/>
                <a:cs typeface="Arial" panose="020B0604020202020204" pitchFamily="34" charset="0"/>
              </a:rPr>
              <a:t>Engenheiro Civil</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r>
              <a:rPr lang="pt-BR" sz="1400" dirty="0">
                <a:effectLst/>
                <a:latin typeface="Arial" panose="020B0604020202020204" pitchFamily="34" charset="0"/>
                <a:ea typeface="Calibri" panose="020F0502020204030204" pitchFamily="34" charset="0"/>
                <a:cs typeface="Arial" panose="020B0604020202020204" pitchFamily="34" charset="0"/>
              </a:rPr>
              <a:t>CREA/PR 117165-D</a:t>
            </a:r>
          </a:p>
          <a:p>
            <a:endParaRPr lang="pt-BR" sz="1400" dirty="0">
              <a:latin typeface="Arial" panose="020B0604020202020204" pitchFamily="34" charset="0"/>
              <a:ea typeface="Calibri" panose="020F0502020204030204" pitchFamily="34" charset="0"/>
              <a:cs typeface="Arial" panose="020B0604020202020204" pitchFamily="34" charset="0"/>
            </a:endParaRPr>
          </a:p>
          <a:p>
            <a:r>
              <a:rPr lang="pt-BR" sz="1400" b="1" dirty="0">
                <a:latin typeface="Arial" panose="020B0604020202020204" pitchFamily="34" charset="0"/>
                <a:ea typeface="Calibri" panose="020F0502020204030204" pitchFamily="34" charset="0"/>
                <a:cs typeface="Arial" panose="020B0604020202020204" pitchFamily="34" charset="0"/>
              </a:rPr>
              <a:t>Lara Ricardo da Silva Pereira</a:t>
            </a:r>
          </a:p>
          <a:p>
            <a:r>
              <a:rPr lang="pt-BR" sz="1400" dirty="0">
                <a:latin typeface="Arial" panose="020B0604020202020204" pitchFamily="34" charset="0"/>
                <a:ea typeface="Calibri" panose="020F0502020204030204" pitchFamily="34" charset="0"/>
                <a:cs typeface="Arial" panose="020B0604020202020204" pitchFamily="34" charset="0"/>
              </a:rPr>
              <a:t>Arquiteta e Urbanista</a:t>
            </a:r>
          </a:p>
          <a:p>
            <a:r>
              <a:rPr lang="pt-BR" sz="1400" dirty="0">
                <a:latin typeface="Arial" panose="020B0604020202020204" pitchFamily="34" charset="0"/>
                <a:ea typeface="Calibri" panose="020F0502020204030204" pitchFamily="34" charset="0"/>
                <a:cs typeface="Arial" panose="020B0604020202020204" pitchFamily="34" charset="0"/>
              </a:rPr>
              <a:t>CAU 177.264-3</a:t>
            </a:r>
            <a:endParaRPr lang="pt-BR" sz="1400" dirty="0">
              <a:effectLst/>
              <a:latin typeface="Arial" panose="020B0604020202020204" pitchFamily="34" charset="0"/>
              <a:ea typeface="Calibri" panose="020F0502020204030204" pitchFamily="34" charset="0"/>
              <a:cs typeface="Arial" panose="020B0604020202020204" pitchFamily="34" charset="0"/>
            </a:endParaRPr>
          </a:p>
          <a:p>
            <a:endParaRPr lang="pt-BR" sz="1400" dirty="0">
              <a:latin typeface="Arial" panose="020B0604020202020204" pitchFamily="34" charset="0"/>
              <a:ea typeface="Calibri" panose="020F0502020204030204" pitchFamily="34" charset="0"/>
              <a:cs typeface="Arial" panose="020B0604020202020204" pitchFamily="34" charset="0"/>
            </a:endParaRPr>
          </a:p>
          <a:p>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tângulo 2"/>
          <p:cNvSpPr/>
          <p:nvPr/>
        </p:nvSpPr>
        <p:spPr>
          <a:xfrm>
            <a:off x="4451122" y="1238419"/>
            <a:ext cx="4572000" cy="4832092"/>
          </a:xfrm>
          <a:prstGeom prst="rect">
            <a:avLst/>
          </a:prstGeom>
        </p:spPr>
        <p:txBody>
          <a:bodyPr wrap="square">
            <a:spAutoFit/>
          </a:bodyPr>
          <a:lstStyle/>
          <a:p>
            <a:pPr algn="r"/>
            <a:r>
              <a:rPr lang="pt-BR" sz="1400" b="1" dirty="0">
                <a:latin typeface="Arial" panose="020B0604020202020204" pitchFamily="34" charset="0"/>
                <a:ea typeface="Calibri" panose="020F0502020204030204" pitchFamily="34" charset="0"/>
                <a:cs typeface="Arial" panose="020B0604020202020204" pitchFamily="34" charset="0"/>
              </a:rPr>
              <a:t>Wagner </a:t>
            </a:r>
            <a:r>
              <a:rPr lang="pt-BR" sz="1400" b="1" dirty="0" err="1">
                <a:latin typeface="Arial" panose="020B0604020202020204" pitchFamily="34" charset="0"/>
                <a:ea typeface="Calibri" panose="020F0502020204030204" pitchFamily="34" charset="0"/>
                <a:cs typeface="Arial" panose="020B0604020202020204" pitchFamily="34" charset="0"/>
              </a:rPr>
              <a:t>Vesecky</a:t>
            </a:r>
            <a:r>
              <a:rPr lang="pt-BR" sz="1400" b="1" dirty="0">
                <a:latin typeface="Arial" panose="020B0604020202020204" pitchFamily="34" charset="0"/>
                <a:ea typeface="Calibri" panose="020F0502020204030204" pitchFamily="34" charset="0"/>
                <a:cs typeface="Arial" panose="020B0604020202020204" pitchFamily="34" charset="0"/>
              </a:rPr>
              <a:t> Junior</a:t>
            </a:r>
            <a:endParaRPr lang="pt-BR" sz="1400" dirty="0">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latin typeface="Arial" panose="020B0604020202020204" pitchFamily="34" charset="0"/>
                <a:ea typeface="Calibri" panose="020F0502020204030204" pitchFamily="34" charset="0"/>
                <a:cs typeface="Arial" panose="020B0604020202020204" pitchFamily="34" charset="0"/>
              </a:rPr>
              <a:t>Engenheiro Civil</a:t>
            </a:r>
            <a:endParaRPr lang="pt-BR" sz="1400" dirty="0">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latin typeface="Arial" panose="020B0604020202020204" pitchFamily="34" charset="0"/>
                <a:ea typeface="Calibri" panose="020F0502020204030204" pitchFamily="34" charset="0"/>
                <a:cs typeface="Arial" panose="020B0604020202020204" pitchFamily="34" charset="0"/>
              </a:rPr>
              <a:t>CREA/SP </a:t>
            </a:r>
            <a:r>
              <a:rPr lang="pt-BR" sz="1400" dirty="0">
                <a:latin typeface="Arial" pitchFamily="34" charset="0"/>
                <a:cs typeface="Arial" pitchFamily="34" charset="0"/>
              </a:rPr>
              <a:t>5069656057</a:t>
            </a:r>
            <a:endParaRPr lang="pt-BR" sz="1400" dirty="0">
              <a:solidFill>
                <a:srgbClr val="FF0000"/>
              </a:solidFill>
              <a:latin typeface="Arial" pitchFamily="34" charset="0"/>
              <a:ea typeface="Calibri" panose="020F0502020204030204" pitchFamily="34" charset="0"/>
              <a:cs typeface="Arial" pitchFamily="34" charset="0"/>
            </a:endParaRPr>
          </a:p>
          <a:p>
            <a:pPr algn="r"/>
            <a:endParaRPr lang="pt-BR" sz="1400" b="1" dirty="0">
              <a:effectLst/>
              <a:latin typeface="Arial" panose="020B0604020202020204" pitchFamily="34" charset="0"/>
              <a:ea typeface="Calibri" panose="020F0502020204030204" pitchFamily="34" charset="0"/>
              <a:cs typeface="Arial" panose="020B0604020202020204" pitchFamily="34" charset="0"/>
            </a:endParaRPr>
          </a:p>
          <a:p>
            <a:pPr algn="r"/>
            <a:r>
              <a:rPr lang="pt-BR" sz="1400" b="1" dirty="0">
                <a:effectLst/>
                <a:latin typeface="Arial" panose="020B0604020202020204" pitchFamily="34" charset="0"/>
                <a:ea typeface="Calibri" panose="020F0502020204030204" pitchFamily="34" charset="0"/>
                <a:cs typeface="Arial" panose="020B0604020202020204" pitchFamily="34" charset="0"/>
              </a:rPr>
              <a:t>Paula Evaristo dos Reis de Barros</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effectLst/>
                <a:latin typeface="Arial" panose="020B0604020202020204" pitchFamily="34" charset="0"/>
                <a:ea typeface="Calibri" panose="020F0502020204030204" pitchFamily="34" charset="0"/>
                <a:cs typeface="Arial" panose="020B0604020202020204" pitchFamily="34" charset="0"/>
              </a:rPr>
              <a:t>Advogada</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effectLst/>
                <a:latin typeface="Arial" panose="020B0604020202020204" pitchFamily="34" charset="0"/>
                <a:ea typeface="Calibri" panose="020F0502020204030204" pitchFamily="34" charset="0"/>
                <a:cs typeface="Arial" panose="020B0604020202020204" pitchFamily="34" charset="0"/>
              </a:rPr>
              <a:t>OAB/MG 107.935</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b="1" dirty="0">
                <a:effectLst/>
                <a:latin typeface="Arial" panose="020B0604020202020204" pitchFamily="34" charset="0"/>
                <a:ea typeface="Calibri" panose="020F0502020204030204" pitchFamily="34" charset="0"/>
                <a:cs typeface="Arial" panose="020B0604020202020204" pitchFamily="34" charset="0"/>
              </a:rPr>
              <a:t>Vitor Miranda Vicente</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effectLst/>
                <a:latin typeface="Arial" panose="020B0604020202020204" pitchFamily="34" charset="0"/>
                <a:ea typeface="Calibri" panose="020F0502020204030204" pitchFamily="34" charset="0"/>
                <a:cs typeface="Arial" panose="020B0604020202020204" pitchFamily="34" charset="0"/>
              </a:rPr>
              <a:t>Economista</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effectLst/>
                <a:latin typeface="Arial" panose="020B0604020202020204" pitchFamily="34" charset="0"/>
                <a:ea typeface="Calibri" panose="020F0502020204030204" pitchFamily="34" charset="0"/>
                <a:cs typeface="Arial" panose="020B0604020202020204" pitchFamily="34" charset="0"/>
              </a:rPr>
              <a:t>CORECON/PR 9512</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b="1" dirty="0">
                <a:latin typeface="Arial" panose="020B0604020202020204" pitchFamily="34" charset="0"/>
                <a:ea typeface="Calibri" panose="020F0502020204030204" pitchFamily="34" charset="0"/>
                <a:cs typeface="Arial" panose="020B0604020202020204" pitchFamily="34" charset="0"/>
              </a:rPr>
              <a:t>Carolina </a:t>
            </a:r>
            <a:r>
              <a:rPr lang="pt-BR" sz="1400" b="1" dirty="0" err="1">
                <a:latin typeface="Arial" panose="020B0604020202020204" pitchFamily="34" charset="0"/>
                <a:ea typeface="Calibri" panose="020F0502020204030204" pitchFamily="34" charset="0"/>
                <a:cs typeface="Arial" panose="020B0604020202020204" pitchFamily="34" charset="0"/>
              </a:rPr>
              <a:t>Bavia</a:t>
            </a:r>
            <a:r>
              <a:rPr lang="pt-BR" sz="1400" b="1" dirty="0">
                <a:latin typeface="Arial" panose="020B0604020202020204" pitchFamily="34" charset="0"/>
                <a:ea typeface="Calibri" panose="020F0502020204030204" pitchFamily="34" charset="0"/>
                <a:cs typeface="Arial" panose="020B0604020202020204" pitchFamily="34" charset="0"/>
              </a:rPr>
              <a:t> </a:t>
            </a:r>
            <a:r>
              <a:rPr lang="pt-BR" sz="1400" b="1" dirty="0" err="1">
                <a:latin typeface="Arial" panose="020B0604020202020204" pitchFamily="34" charset="0"/>
                <a:ea typeface="Calibri" panose="020F0502020204030204" pitchFamily="34" charset="0"/>
                <a:cs typeface="Arial" panose="020B0604020202020204" pitchFamily="34" charset="0"/>
              </a:rPr>
              <a:t>Ferrucio</a:t>
            </a:r>
            <a:r>
              <a:rPr lang="pt-BR" sz="1400" b="1" dirty="0">
                <a:latin typeface="Arial" panose="020B0604020202020204" pitchFamily="34" charset="0"/>
                <a:ea typeface="Calibri" panose="020F0502020204030204" pitchFamily="34" charset="0"/>
                <a:cs typeface="Arial" panose="020B0604020202020204" pitchFamily="34" charset="0"/>
              </a:rPr>
              <a:t> </a:t>
            </a:r>
            <a:r>
              <a:rPr lang="pt-BR" sz="1400" b="1" dirty="0" err="1">
                <a:latin typeface="Arial" panose="020B0604020202020204" pitchFamily="34" charset="0"/>
                <a:ea typeface="Calibri" panose="020F0502020204030204" pitchFamily="34" charset="0"/>
                <a:cs typeface="Arial" panose="020B0604020202020204" pitchFamily="34" charset="0"/>
              </a:rPr>
              <a:t>Bandolin</a:t>
            </a:r>
            <a:endParaRPr lang="pt-BR" sz="1400" dirty="0">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latin typeface="Arial" panose="020B0604020202020204" pitchFamily="34" charset="0"/>
                <a:ea typeface="Calibri" panose="020F0502020204030204" pitchFamily="34" charset="0"/>
                <a:cs typeface="Arial" panose="020B0604020202020204" pitchFamily="34" charset="0"/>
              </a:rPr>
              <a:t>Assistente Social</a:t>
            </a:r>
            <a:endParaRPr lang="pt-BR" sz="1400" dirty="0">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latin typeface="Arial" panose="020B0604020202020204" pitchFamily="34" charset="0"/>
                <a:ea typeface="Calibri" panose="020F0502020204030204" pitchFamily="34" charset="0"/>
                <a:cs typeface="Arial" panose="020B0604020202020204" pitchFamily="34" charset="0"/>
              </a:rPr>
              <a:t>CRESS/PR 10.952</a:t>
            </a:r>
          </a:p>
          <a:p>
            <a:pPr algn="r"/>
            <a:endParaRPr lang="pt-BR" sz="1400" dirty="0">
              <a:latin typeface="Arial" panose="020B0604020202020204" pitchFamily="34" charset="0"/>
              <a:ea typeface="Calibri" panose="020F0502020204030204" pitchFamily="34" charset="0"/>
              <a:cs typeface="Arial" panose="020B0604020202020204" pitchFamily="34" charset="0"/>
            </a:endParaRPr>
          </a:p>
          <a:p>
            <a:pPr algn="r"/>
            <a:r>
              <a:rPr lang="pt-BR" sz="1400" b="1" dirty="0">
                <a:latin typeface="Arial" panose="020B0604020202020204" pitchFamily="34" charset="0"/>
                <a:ea typeface="Calibri" panose="020F0502020204030204" pitchFamily="34" charset="0"/>
                <a:cs typeface="Arial" panose="020B0604020202020204" pitchFamily="34" charset="0"/>
              </a:rPr>
              <a:t>Juliano </a:t>
            </a:r>
            <a:r>
              <a:rPr lang="pt-BR" sz="1400" b="1" dirty="0" err="1">
                <a:latin typeface="Arial" panose="020B0604020202020204" pitchFamily="34" charset="0"/>
                <a:ea typeface="Calibri" panose="020F0502020204030204" pitchFamily="34" charset="0"/>
                <a:cs typeface="Arial" panose="020B0604020202020204" pitchFamily="34" charset="0"/>
              </a:rPr>
              <a:t>Yamada</a:t>
            </a:r>
            <a:r>
              <a:rPr lang="pt-BR" sz="1400" b="1" dirty="0">
                <a:latin typeface="Arial" panose="020B0604020202020204" pitchFamily="34" charset="0"/>
                <a:ea typeface="Calibri" panose="020F0502020204030204" pitchFamily="34" charset="0"/>
                <a:cs typeface="Arial" panose="020B0604020202020204" pitchFamily="34" charset="0"/>
              </a:rPr>
              <a:t> </a:t>
            </a:r>
            <a:r>
              <a:rPr lang="pt-BR" sz="1400" b="1" dirty="0" err="1">
                <a:latin typeface="Arial" panose="020B0604020202020204" pitchFamily="34" charset="0"/>
                <a:ea typeface="Calibri" panose="020F0502020204030204" pitchFamily="34" charset="0"/>
                <a:cs typeface="Arial" panose="020B0604020202020204" pitchFamily="34" charset="0"/>
              </a:rPr>
              <a:t>Rovigati</a:t>
            </a:r>
            <a:endParaRPr lang="pt-BR" sz="1400" dirty="0">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latin typeface="Arial" panose="020B0604020202020204" pitchFamily="34" charset="0"/>
                <a:ea typeface="Calibri" panose="020F0502020204030204" pitchFamily="34" charset="0"/>
                <a:cs typeface="Arial" panose="020B0604020202020204" pitchFamily="34" charset="0"/>
              </a:rPr>
              <a:t>Geólogo</a:t>
            </a:r>
            <a:endParaRPr lang="pt-BR" sz="1400" dirty="0">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latin typeface="Arial" panose="020B0604020202020204" pitchFamily="34" charset="0"/>
                <a:ea typeface="Calibri" panose="020F0502020204030204" pitchFamily="34" charset="0"/>
                <a:cs typeface="Arial" panose="020B0604020202020204" pitchFamily="34" charset="0"/>
              </a:rPr>
              <a:t>CREA/PR 109.137/D</a:t>
            </a:r>
          </a:p>
          <a:p>
            <a:pPr algn="r"/>
            <a:r>
              <a:rPr lang="pt-BR" sz="1400" dirty="0">
                <a:effectLst/>
                <a:latin typeface="Arial" panose="020B0604020202020204" pitchFamily="34" charset="0"/>
                <a:ea typeface="Calibri" panose="020F0502020204030204" pitchFamily="34" charset="0"/>
                <a:cs typeface="Arial" panose="020B0604020202020204" pitchFamily="34" charset="0"/>
              </a:rPr>
              <a:t> </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b="1" dirty="0">
                <a:effectLst/>
                <a:latin typeface="Arial" panose="020B0604020202020204" pitchFamily="34" charset="0"/>
                <a:ea typeface="Calibri" panose="020F0502020204030204" pitchFamily="34" charset="0"/>
                <a:cs typeface="Arial" panose="020B0604020202020204" pitchFamily="34" charset="0"/>
              </a:rPr>
              <a:t>Willian de Melo Machado</a:t>
            </a:r>
            <a:endParaRPr lang="pt-BR" sz="1400" dirty="0">
              <a:effectLst/>
              <a:latin typeface="Arial" panose="020B0604020202020204" pitchFamily="34" charset="0"/>
              <a:ea typeface="Calibri" panose="020F0502020204030204" pitchFamily="34" charset="0"/>
              <a:cs typeface="Times New Roman" panose="02020603050405020304" pitchFamily="18" charset="0"/>
            </a:endParaRPr>
          </a:p>
          <a:p>
            <a:pPr algn="r"/>
            <a:r>
              <a:rPr lang="pt-BR" sz="1400" dirty="0">
                <a:effectLst/>
                <a:latin typeface="Arial" panose="020B0604020202020204" pitchFamily="34" charset="0"/>
                <a:ea typeface="Calibri" panose="020F0502020204030204" pitchFamily="34" charset="0"/>
                <a:cs typeface="Arial" panose="020B0604020202020204" pitchFamily="34" charset="0"/>
              </a:rPr>
              <a:t>Analista de Sistemas</a:t>
            </a:r>
            <a:endParaRPr lang="pt-BR" sz="1400" dirty="0"/>
          </a:p>
        </p:txBody>
      </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0"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3" name="Picture 22"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09459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CaixaDeTexto 11"/>
          <p:cNvSpPr txBox="1"/>
          <p:nvPr/>
        </p:nvSpPr>
        <p:spPr>
          <a:xfrm>
            <a:off x="0" y="877317"/>
            <a:ext cx="9144000" cy="830997"/>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IMPORTÂNCIA DA CORRETA DELIMITAÇÃO DO PERÍMETRO URBANO</a:t>
            </a:r>
          </a:p>
        </p:txBody>
      </p:sp>
      <p:sp>
        <p:nvSpPr>
          <p:cNvPr id="14" name="Rectangle 13"/>
          <p:cNvSpPr/>
          <p:nvPr/>
        </p:nvSpPr>
        <p:spPr>
          <a:xfrm>
            <a:off x="398444" y="2399917"/>
            <a:ext cx="8415205" cy="3650231"/>
          </a:xfrm>
          <a:prstGeom prst="rect">
            <a:avLst/>
          </a:prstGeom>
        </p:spPr>
        <p:txBody>
          <a:bodyPr wrap="square">
            <a:spAutoFit/>
          </a:bodyPr>
          <a:lstStyle/>
          <a:p>
            <a:pPr marL="285750" indent="-285750" algn="just">
              <a:lnSpc>
                <a:spcPct val="80000"/>
              </a:lnSpc>
              <a:buFont typeface="Arial"/>
              <a:buChar char="•"/>
            </a:pPr>
            <a:r>
              <a:rPr lang="pt-BR" sz="2400" dirty="0">
                <a:latin typeface="Arial"/>
                <a:cs typeface="Arial"/>
              </a:rPr>
              <a:t>Possibilidade de parcelamento para fins urbanos;</a:t>
            </a:r>
          </a:p>
          <a:p>
            <a:pPr marL="285750" indent="-285750" algn="just">
              <a:lnSpc>
                <a:spcPct val="80000"/>
              </a:lnSpc>
              <a:buFont typeface="Arial"/>
              <a:buChar char="•"/>
            </a:pPr>
            <a:endParaRPr lang="pt-BR" sz="2400" dirty="0">
              <a:latin typeface="Arial"/>
              <a:cs typeface="Arial"/>
            </a:endParaRPr>
          </a:p>
          <a:p>
            <a:pPr marL="285750" indent="-285750" algn="just">
              <a:lnSpc>
                <a:spcPct val="80000"/>
              </a:lnSpc>
              <a:buFont typeface="Arial"/>
              <a:buChar char="•"/>
            </a:pPr>
            <a:r>
              <a:rPr lang="pt-BR" sz="2400" dirty="0">
                <a:latin typeface="Arial"/>
                <a:cs typeface="Arial"/>
              </a:rPr>
              <a:t>Política de dotação de infraestrutura urbana;</a:t>
            </a:r>
          </a:p>
          <a:p>
            <a:pPr marL="285750" indent="-285750" algn="just">
              <a:lnSpc>
                <a:spcPct val="80000"/>
              </a:lnSpc>
              <a:buFont typeface="Arial"/>
              <a:buChar char="•"/>
            </a:pPr>
            <a:endParaRPr lang="pt-BR" sz="2400" dirty="0">
              <a:latin typeface="Arial"/>
              <a:cs typeface="Arial"/>
            </a:endParaRPr>
          </a:p>
          <a:p>
            <a:pPr marL="285750" indent="-285750" algn="just">
              <a:lnSpc>
                <a:spcPct val="80000"/>
              </a:lnSpc>
              <a:buFont typeface="Arial"/>
              <a:buChar char="•"/>
            </a:pPr>
            <a:r>
              <a:rPr lang="pt-BR" sz="2400" dirty="0">
                <a:latin typeface="Arial"/>
                <a:cs typeface="Arial"/>
              </a:rPr>
              <a:t>Política de controle da expansão, do uso e da ocupação do solo urbano;</a:t>
            </a:r>
          </a:p>
          <a:p>
            <a:pPr marL="285750" indent="-285750" algn="just">
              <a:lnSpc>
                <a:spcPct val="80000"/>
              </a:lnSpc>
              <a:buFont typeface="Arial"/>
              <a:buChar char="•"/>
            </a:pPr>
            <a:endParaRPr lang="pt-BR" sz="2400" dirty="0">
              <a:latin typeface="Arial"/>
              <a:cs typeface="Arial"/>
            </a:endParaRPr>
          </a:p>
          <a:p>
            <a:pPr marL="285750" indent="-285750" algn="just">
              <a:lnSpc>
                <a:spcPct val="80000"/>
              </a:lnSpc>
              <a:buFont typeface="Arial"/>
              <a:buChar char="•"/>
            </a:pPr>
            <a:r>
              <a:rPr lang="pt-BR" sz="2400" dirty="0">
                <a:latin typeface="Arial"/>
                <a:cs typeface="Arial"/>
              </a:rPr>
              <a:t>Evitar a expansão urbana sobre áreas inadequadas;</a:t>
            </a:r>
          </a:p>
          <a:p>
            <a:pPr marL="285750" indent="-285750" algn="just">
              <a:lnSpc>
                <a:spcPct val="80000"/>
              </a:lnSpc>
              <a:buFont typeface="Arial"/>
              <a:buChar char="•"/>
            </a:pPr>
            <a:endParaRPr lang="pt-BR" sz="2400" dirty="0">
              <a:latin typeface="Arial"/>
              <a:cs typeface="Arial"/>
            </a:endParaRPr>
          </a:p>
          <a:p>
            <a:pPr marL="285750" indent="-285750" algn="just">
              <a:lnSpc>
                <a:spcPct val="80000"/>
              </a:lnSpc>
              <a:buFont typeface="Arial"/>
              <a:buChar char="•"/>
            </a:pPr>
            <a:r>
              <a:rPr lang="pt-BR" sz="2400" dirty="0">
                <a:latin typeface="Arial"/>
                <a:cs typeface="Arial"/>
              </a:rPr>
              <a:t>Evitar vazios urbanos e especulação imobiliária;</a:t>
            </a:r>
          </a:p>
          <a:p>
            <a:pPr marL="285750" indent="-285750" algn="just">
              <a:lnSpc>
                <a:spcPct val="80000"/>
              </a:lnSpc>
              <a:buFont typeface="Arial"/>
              <a:buChar char="•"/>
            </a:pPr>
            <a:endParaRPr lang="pt-BR" sz="2400" dirty="0">
              <a:latin typeface="Arial"/>
              <a:cs typeface="Arial"/>
            </a:endParaRPr>
          </a:p>
          <a:p>
            <a:pPr marL="285750" indent="-285750" algn="just">
              <a:lnSpc>
                <a:spcPct val="80000"/>
              </a:lnSpc>
              <a:buFont typeface="Arial"/>
              <a:buChar char="•"/>
            </a:pPr>
            <a:r>
              <a:rPr lang="pt-BR" sz="2400" dirty="0">
                <a:latin typeface="Arial"/>
                <a:cs typeface="Arial"/>
              </a:rPr>
              <a:t>Tributação.</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933736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CaixaDeTexto 11"/>
          <p:cNvSpPr txBox="1"/>
          <p:nvPr/>
        </p:nvSpPr>
        <p:spPr>
          <a:xfrm>
            <a:off x="0" y="87731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QUALIFICAÇÃO URBANÍSTICA DO SOLO URBANO</a:t>
            </a:r>
          </a:p>
        </p:txBody>
      </p:sp>
      <p:sp>
        <p:nvSpPr>
          <p:cNvPr id="14" name="Rectangle 13"/>
          <p:cNvSpPr/>
          <p:nvPr/>
        </p:nvSpPr>
        <p:spPr>
          <a:xfrm>
            <a:off x="510508" y="1602827"/>
            <a:ext cx="8303141" cy="4572533"/>
          </a:xfrm>
          <a:prstGeom prst="rect">
            <a:avLst/>
          </a:prstGeom>
        </p:spPr>
        <p:txBody>
          <a:bodyPr wrap="square">
            <a:spAutoFit/>
          </a:bodyPr>
          <a:lstStyle/>
          <a:p>
            <a:pPr marL="609600" indent="-609600" algn="just"/>
            <a:r>
              <a:rPr lang="pt-BR" sz="2200" b="1" dirty="0">
                <a:solidFill>
                  <a:srgbClr val="A8002B"/>
                </a:solidFill>
                <a:latin typeface="Arial"/>
                <a:cs typeface="Arial"/>
              </a:rPr>
              <a:t>Critério da LOCALIZAÇÃO:</a:t>
            </a:r>
          </a:p>
          <a:p>
            <a:pPr algn="just"/>
            <a:endParaRPr lang="pt-BR" sz="2200" dirty="0">
              <a:latin typeface="Arial"/>
              <a:cs typeface="Arial"/>
            </a:endParaRPr>
          </a:p>
          <a:p>
            <a:pPr marL="285750" indent="-285750" algn="just">
              <a:lnSpc>
                <a:spcPct val="80000"/>
              </a:lnSpc>
              <a:buFont typeface="Arial"/>
              <a:buChar char="•"/>
            </a:pPr>
            <a:r>
              <a:rPr lang="pt-BR" sz="2200" dirty="0">
                <a:latin typeface="Arial"/>
                <a:cs typeface="Arial"/>
              </a:rPr>
              <a:t>Código Tributário Nacional (Lei Nº 5.172/66);</a:t>
            </a:r>
          </a:p>
          <a:p>
            <a:pPr marL="285750" indent="-285750" algn="just">
              <a:lnSpc>
                <a:spcPct val="80000"/>
              </a:lnSpc>
              <a:buFont typeface="Arial"/>
              <a:buChar char="•"/>
            </a:pPr>
            <a:endParaRPr lang="pt-BR" sz="2200" dirty="0">
              <a:latin typeface="Arial"/>
              <a:cs typeface="Arial"/>
            </a:endParaRPr>
          </a:p>
          <a:p>
            <a:pPr marL="285750" indent="-285750" algn="just">
              <a:lnSpc>
                <a:spcPct val="80000"/>
              </a:lnSpc>
              <a:buFont typeface="Arial"/>
              <a:buChar char="•"/>
            </a:pPr>
            <a:r>
              <a:rPr lang="pt-BR" sz="2200" dirty="0">
                <a:latin typeface="Arial"/>
                <a:cs typeface="Arial"/>
              </a:rPr>
              <a:t>Base para a cobrança do IPTU;</a:t>
            </a:r>
          </a:p>
          <a:p>
            <a:pPr marL="285750" indent="-285750" algn="just">
              <a:lnSpc>
                <a:spcPct val="80000"/>
              </a:lnSpc>
              <a:buFont typeface="Arial"/>
              <a:buChar char="•"/>
            </a:pPr>
            <a:endParaRPr lang="pt-BR" sz="2200" dirty="0">
              <a:latin typeface="Arial"/>
              <a:cs typeface="Arial"/>
            </a:endParaRPr>
          </a:p>
          <a:p>
            <a:pPr marL="285750" indent="-285750" algn="just">
              <a:lnSpc>
                <a:spcPct val="80000"/>
              </a:lnSpc>
              <a:buFont typeface="Arial"/>
              <a:buChar char="•"/>
            </a:pPr>
            <a:r>
              <a:rPr lang="pt-BR" sz="2200" dirty="0">
                <a:latin typeface="Arial"/>
                <a:cs typeface="Arial"/>
              </a:rPr>
              <a:t>Existência de pelo menos dois dos melhoramentos construídos ou mantidos pelo Poder Público:</a:t>
            </a:r>
          </a:p>
          <a:p>
            <a:pPr marL="285750" indent="-285750" algn="just">
              <a:lnSpc>
                <a:spcPct val="80000"/>
              </a:lnSpc>
              <a:buFont typeface="Arial"/>
              <a:buChar char="•"/>
            </a:pPr>
            <a:endParaRPr lang="pt-BR" sz="2200" dirty="0">
              <a:latin typeface="Arial"/>
              <a:cs typeface="Arial"/>
            </a:endParaRPr>
          </a:p>
          <a:p>
            <a:pPr marL="400050" indent="-400050" algn="just">
              <a:lnSpc>
                <a:spcPct val="80000"/>
              </a:lnSpc>
              <a:buFont typeface="+mj-lt"/>
              <a:buAutoNum type="romanUcPeriod"/>
            </a:pPr>
            <a:r>
              <a:rPr lang="pt-BR" sz="2200" dirty="0">
                <a:latin typeface="Arial"/>
                <a:cs typeface="Arial"/>
              </a:rPr>
              <a:t>meio fio ou calçamento, com canalização de águas pluviais;</a:t>
            </a:r>
          </a:p>
          <a:p>
            <a:pPr marL="400050" indent="-400050" algn="just">
              <a:lnSpc>
                <a:spcPct val="80000"/>
              </a:lnSpc>
              <a:buFont typeface="+mj-lt"/>
              <a:buAutoNum type="romanUcPeriod"/>
            </a:pPr>
            <a:r>
              <a:rPr lang="pt-BR" sz="2200" dirty="0">
                <a:latin typeface="Arial"/>
                <a:cs typeface="Arial"/>
              </a:rPr>
              <a:t>abastecimento de água;</a:t>
            </a:r>
          </a:p>
          <a:p>
            <a:pPr marL="400050" indent="-400050" algn="just">
              <a:lnSpc>
                <a:spcPct val="80000"/>
              </a:lnSpc>
              <a:buFont typeface="+mj-lt"/>
              <a:buAutoNum type="romanUcPeriod"/>
            </a:pPr>
            <a:r>
              <a:rPr lang="pt-BR" sz="2200" dirty="0">
                <a:latin typeface="Arial"/>
                <a:cs typeface="Arial"/>
              </a:rPr>
              <a:t>sistema de esgotos sanitários;</a:t>
            </a:r>
          </a:p>
          <a:p>
            <a:pPr marL="400050" indent="-400050" algn="just">
              <a:lnSpc>
                <a:spcPct val="80000"/>
              </a:lnSpc>
              <a:buFont typeface="+mj-lt"/>
              <a:buAutoNum type="romanUcPeriod"/>
            </a:pPr>
            <a:r>
              <a:rPr lang="pt-BR" sz="2200" dirty="0">
                <a:latin typeface="Arial"/>
                <a:cs typeface="Arial"/>
              </a:rPr>
              <a:t>rede de iluminação pública, com ou sem posteamento para distribuição domiciliar;</a:t>
            </a:r>
          </a:p>
          <a:p>
            <a:pPr marL="400050" indent="-400050" algn="just">
              <a:lnSpc>
                <a:spcPct val="80000"/>
              </a:lnSpc>
              <a:buFont typeface="+mj-lt"/>
              <a:buAutoNum type="romanUcPeriod"/>
            </a:pPr>
            <a:r>
              <a:rPr lang="pt-BR" sz="2200" dirty="0">
                <a:latin typeface="Arial"/>
                <a:cs typeface="Arial"/>
              </a:rPr>
              <a:t>escola primária ou posto de saúde  a uma distância máxima de 3 (três) quilômetros do imóvel considerado.</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732188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CaixaDeTexto 11"/>
          <p:cNvSpPr txBox="1"/>
          <p:nvPr/>
        </p:nvSpPr>
        <p:spPr>
          <a:xfrm>
            <a:off x="0" y="87731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QUALIFICAÇÃO URBANÍSTICA DO SOLO URBANO</a:t>
            </a:r>
          </a:p>
        </p:txBody>
      </p:sp>
      <p:sp>
        <p:nvSpPr>
          <p:cNvPr id="14" name="Rectangle 13"/>
          <p:cNvSpPr/>
          <p:nvPr/>
        </p:nvSpPr>
        <p:spPr>
          <a:xfrm>
            <a:off x="672376" y="1589317"/>
            <a:ext cx="8051468" cy="4030847"/>
          </a:xfrm>
          <a:prstGeom prst="rect">
            <a:avLst/>
          </a:prstGeom>
        </p:spPr>
        <p:txBody>
          <a:bodyPr wrap="square">
            <a:spAutoFit/>
          </a:bodyPr>
          <a:lstStyle/>
          <a:p>
            <a:pPr marL="609600" indent="-609600" algn="just"/>
            <a:r>
              <a:rPr lang="pt-BR" sz="2200" b="1" dirty="0">
                <a:solidFill>
                  <a:srgbClr val="A8002B"/>
                </a:solidFill>
                <a:latin typeface="Arial"/>
                <a:cs typeface="Arial"/>
              </a:rPr>
              <a:t>Critério da DESTINAÇÃO:</a:t>
            </a:r>
          </a:p>
          <a:p>
            <a:pPr marL="609600" indent="-609600" algn="just"/>
            <a:endParaRPr lang="pt-BR" sz="2200" b="1" dirty="0">
              <a:solidFill>
                <a:srgbClr val="A8002B"/>
              </a:solidFill>
              <a:latin typeface="Arial"/>
              <a:cs typeface="Arial"/>
            </a:endParaRPr>
          </a:p>
          <a:p>
            <a:pPr algn="just">
              <a:lnSpc>
                <a:spcPct val="80000"/>
              </a:lnSpc>
            </a:pPr>
            <a:r>
              <a:rPr lang="pt-BR" sz="2200" dirty="0">
                <a:latin typeface="Arial"/>
                <a:cs typeface="Arial"/>
              </a:rPr>
              <a:t>Lei Nº 5.868/72 (Sistema Nacional de Cadastro Rural), Art. 6°. Para fim de incidência do Imposto sobre a Propriedade Territorial Rural (...), considera-se imóvel rural aquele que se destinar à exploração agrícola, pecuária, extrativa vegetal ou agroindustrial e que, independentemente de sua localização, tiver área superior a 1 (um) hectare.</a:t>
            </a:r>
          </a:p>
          <a:p>
            <a:pPr algn="just">
              <a:lnSpc>
                <a:spcPct val="80000"/>
              </a:lnSpc>
            </a:pPr>
            <a:endParaRPr lang="pt-BR" sz="2200" dirty="0">
              <a:latin typeface="Arial"/>
              <a:cs typeface="Arial"/>
            </a:endParaRPr>
          </a:p>
          <a:p>
            <a:pPr algn="just">
              <a:lnSpc>
                <a:spcPct val="80000"/>
              </a:lnSpc>
            </a:pPr>
            <a:r>
              <a:rPr lang="pt-BR" sz="2200" dirty="0">
                <a:latin typeface="Arial"/>
                <a:cs typeface="Arial"/>
              </a:rPr>
              <a:t>Parágrafo único. Os imóveis que não se enquadrem no disposto neste artigo, independentemente de sua localização, estão sujeitos ao Imposto sobre a Propriedade Predial e Territorial Urbana, a que se refere o artigo 32 da Lei nº 5.172/66 (Código Tributário).</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512876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6" name="CaixaDeTexto 11"/>
          <p:cNvSpPr txBox="1"/>
          <p:nvPr/>
        </p:nvSpPr>
        <p:spPr>
          <a:xfrm>
            <a:off x="0" y="87731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QUALIFICAÇÃO URBANÍSTICA DO SOLO URBANO</a:t>
            </a:r>
          </a:p>
        </p:txBody>
      </p:sp>
      <p:sp>
        <p:nvSpPr>
          <p:cNvPr id="19" name="Rectangle 18"/>
          <p:cNvSpPr/>
          <p:nvPr/>
        </p:nvSpPr>
        <p:spPr>
          <a:xfrm>
            <a:off x="510508" y="1846007"/>
            <a:ext cx="8303141" cy="3477875"/>
          </a:xfrm>
          <a:prstGeom prst="rect">
            <a:avLst/>
          </a:prstGeom>
        </p:spPr>
        <p:txBody>
          <a:bodyPr wrap="square">
            <a:spAutoFit/>
          </a:bodyPr>
          <a:lstStyle/>
          <a:p>
            <a:pPr marL="609600" indent="-609600" algn="just"/>
            <a:r>
              <a:rPr lang="pt-BR" sz="2200" b="1" dirty="0">
                <a:solidFill>
                  <a:srgbClr val="A8002B"/>
                </a:solidFill>
                <a:latin typeface="Arial"/>
                <a:cs typeface="Arial"/>
              </a:rPr>
              <a:t>DESTINAÇÃO:</a:t>
            </a:r>
          </a:p>
          <a:p>
            <a:pPr marL="609600" indent="-609600" algn="just"/>
            <a:endParaRPr lang="pt-BR" sz="2200" b="1" dirty="0">
              <a:solidFill>
                <a:srgbClr val="A8002B"/>
              </a:solidFill>
              <a:latin typeface="Arial"/>
              <a:cs typeface="Arial"/>
            </a:endParaRPr>
          </a:p>
          <a:p>
            <a:pPr marL="342900" indent="-342900" algn="just">
              <a:buFont typeface="Arial"/>
              <a:buChar char="•"/>
            </a:pPr>
            <a:r>
              <a:rPr lang="pt-BR" sz="2200" dirty="0">
                <a:latin typeface="Arial"/>
                <a:cs typeface="Arial"/>
              </a:rPr>
              <a:t>Do ponto de vista tributário prevalece o Critério da Destinação;</a:t>
            </a:r>
          </a:p>
          <a:p>
            <a:pPr marL="342900" indent="-342900" algn="just">
              <a:buFont typeface="Arial"/>
              <a:buChar char="•"/>
            </a:pPr>
            <a:r>
              <a:rPr lang="pt-BR" sz="2200" dirty="0">
                <a:latin typeface="Arial"/>
                <a:cs typeface="Arial"/>
              </a:rPr>
              <a:t>Não há a necessidade de ampliar o Perímetro Urbano para a incidência do IPTU (Por ex.: Chácaras de lazer);</a:t>
            </a:r>
          </a:p>
          <a:p>
            <a:pPr marL="609600" indent="-609600" algn="just"/>
            <a:endParaRPr lang="pt-BR" sz="2200" dirty="0">
              <a:latin typeface="Arial"/>
              <a:cs typeface="Arial"/>
            </a:endParaRPr>
          </a:p>
          <a:p>
            <a:pPr marL="609600" indent="-609600" algn="just"/>
            <a:r>
              <a:rPr lang="pt-BR" sz="2200" b="1" dirty="0">
                <a:solidFill>
                  <a:srgbClr val="A8002B"/>
                </a:solidFill>
                <a:latin typeface="Arial"/>
                <a:cs typeface="Arial"/>
              </a:rPr>
              <a:t>Critérios urbanístico-ambientais:</a:t>
            </a:r>
          </a:p>
          <a:p>
            <a:pPr marL="609600" indent="-609600" algn="just"/>
            <a:endParaRPr lang="pt-BR" sz="2200" dirty="0">
              <a:latin typeface="Arial"/>
              <a:cs typeface="Arial"/>
            </a:endParaRPr>
          </a:p>
          <a:p>
            <a:pPr marL="342900" indent="-342900" algn="just">
              <a:buFont typeface="Arial"/>
              <a:buChar char="•"/>
            </a:pPr>
            <a:r>
              <a:rPr lang="pt-BR" sz="2200" dirty="0">
                <a:latin typeface="Arial"/>
                <a:cs typeface="Arial"/>
              </a:rPr>
              <a:t>A delimitação do Perímetro Urbano deve obedecer apenas a critérios urbanísticos e ambientais.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184690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CaixaDeTexto 11"/>
          <p:cNvSpPr txBox="1"/>
          <p:nvPr/>
        </p:nvSpPr>
        <p:spPr>
          <a:xfrm>
            <a:off x="0" y="87731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CRITÉRIOS PARA A DELIMITAÇÃO DO PERÍMETRO URBANO</a:t>
            </a:r>
          </a:p>
        </p:txBody>
      </p:sp>
      <p:sp>
        <p:nvSpPr>
          <p:cNvPr id="14" name="Rectangle 13"/>
          <p:cNvSpPr/>
          <p:nvPr/>
        </p:nvSpPr>
        <p:spPr>
          <a:xfrm>
            <a:off x="510508" y="1643357"/>
            <a:ext cx="8290311" cy="4707955"/>
          </a:xfrm>
          <a:prstGeom prst="rect">
            <a:avLst/>
          </a:prstGeom>
        </p:spPr>
        <p:txBody>
          <a:bodyPr wrap="square">
            <a:spAutoFit/>
          </a:bodyPr>
          <a:lstStyle/>
          <a:p>
            <a:pPr marL="342900" indent="-342900" algn="just">
              <a:lnSpc>
                <a:spcPct val="80000"/>
              </a:lnSpc>
              <a:buFont typeface="Arial"/>
              <a:buChar char="•"/>
            </a:pPr>
            <a:r>
              <a:rPr lang="pt-BR" sz="2200" dirty="0">
                <a:latin typeface="Arial"/>
                <a:cs typeface="Arial"/>
              </a:rPr>
              <a:t>Dinâmica e tendência geográfica de crescimento da cidade;</a:t>
            </a:r>
          </a:p>
          <a:p>
            <a:pPr marL="342900" indent="-342900" algn="just">
              <a:lnSpc>
                <a:spcPct val="80000"/>
              </a:lnSpc>
              <a:buFont typeface="Arial"/>
              <a:buChar char="•"/>
            </a:pPr>
            <a:endParaRPr lang="pt-BR" sz="2200" dirty="0">
              <a:latin typeface="Arial"/>
              <a:cs typeface="Arial"/>
            </a:endParaRPr>
          </a:p>
          <a:p>
            <a:pPr marL="342900" indent="-342900" algn="just">
              <a:lnSpc>
                <a:spcPct val="80000"/>
              </a:lnSpc>
              <a:buFont typeface="Arial"/>
              <a:buChar char="•"/>
            </a:pPr>
            <a:r>
              <a:rPr lang="pt-BR" sz="2200" dirty="0">
                <a:latin typeface="Arial"/>
                <a:cs typeface="Arial"/>
              </a:rPr>
              <a:t>Infraestrutura urbana (ampliação - custos), principalmente de saneamento;</a:t>
            </a:r>
          </a:p>
          <a:p>
            <a:pPr marL="342900" indent="-342900" algn="just">
              <a:lnSpc>
                <a:spcPct val="80000"/>
              </a:lnSpc>
              <a:buFont typeface="Arial"/>
              <a:buChar char="•"/>
            </a:pPr>
            <a:endParaRPr lang="pt-BR" sz="2200" dirty="0">
              <a:latin typeface="Arial"/>
              <a:cs typeface="Arial"/>
            </a:endParaRPr>
          </a:p>
          <a:p>
            <a:pPr marL="342900" indent="-342900" algn="just">
              <a:lnSpc>
                <a:spcPct val="80000"/>
              </a:lnSpc>
              <a:buFont typeface="Arial"/>
              <a:buChar char="•"/>
            </a:pPr>
            <a:r>
              <a:rPr lang="pt-BR" sz="2200" dirty="0">
                <a:latin typeface="Arial"/>
                <a:cs typeface="Arial"/>
              </a:rPr>
              <a:t>Terrenos adequados ao tratamento estático de esgotos sanitários;</a:t>
            </a:r>
          </a:p>
          <a:p>
            <a:pPr marL="342900" indent="-342900" algn="just">
              <a:lnSpc>
                <a:spcPct val="80000"/>
              </a:lnSpc>
              <a:buFont typeface="Arial"/>
              <a:buChar char="•"/>
            </a:pPr>
            <a:endParaRPr lang="pt-BR" sz="2200" dirty="0">
              <a:latin typeface="Arial"/>
              <a:cs typeface="Arial"/>
            </a:endParaRPr>
          </a:p>
          <a:p>
            <a:pPr marL="342900" indent="-342900" algn="just">
              <a:lnSpc>
                <a:spcPct val="80000"/>
              </a:lnSpc>
              <a:buFont typeface="Arial"/>
              <a:buChar char="•"/>
            </a:pPr>
            <a:r>
              <a:rPr lang="pt-BR" sz="2200" dirty="0">
                <a:latin typeface="Arial"/>
                <a:cs typeface="Arial"/>
              </a:rPr>
              <a:t>Topografia que facilite a construção de rede de coleta de esgotos por declividade natural;</a:t>
            </a:r>
          </a:p>
          <a:p>
            <a:pPr marL="342900" indent="-342900" algn="just">
              <a:lnSpc>
                <a:spcPct val="80000"/>
              </a:lnSpc>
              <a:buFont typeface="Arial"/>
              <a:buChar char="•"/>
            </a:pPr>
            <a:endParaRPr lang="pt-BR" sz="2200" dirty="0">
              <a:latin typeface="Arial"/>
              <a:cs typeface="Arial"/>
            </a:endParaRPr>
          </a:p>
          <a:p>
            <a:pPr marL="342900" indent="-342900" algn="just">
              <a:lnSpc>
                <a:spcPct val="80000"/>
              </a:lnSpc>
              <a:buFont typeface="Arial"/>
              <a:buChar char="•"/>
            </a:pPr>
            <a:r>
              <a:rPr lang="pt-BR" sz="2200" dirty="0">
                <a:latin typeface="Arial"/>
                <a:cs typeface="Arial"/>
              </a:rPr>
              <a:t>Localização de atividades pouco compatíveis com a habitação humana: indústrias poluidoras, aterros sanitários, aeroportos, estações de tratamento de esgoto, etc.;</a:t>
            </a:r>
          </a:p>
          <a:p>
            <a:pPr marL="342900" indent="-342900" algn="just">
              <a:lnSpc>
                <a:spcPct val="80000"/>
              </a:lnSpc>
              <a:buFont typeface="Arial"/>
              <a:buChar char="•"/>
            </a:pPr>
            <a:endParaRPr lang="pt-BR" sz="2200" dirty="0">
              <a:latin typeface="Arial"/>
              <a:cs typeface="Arial"/>
            </a:endParaRPr>
          </a:p>
          <a:p>
            <a:pPr marL="342900" indent="-342900" algn="just">
              <a:lnSpc>
                <a:spcPct val="80000"/>
              </a:lnSpc>
              <a:buFont typeface="Arial"/>
              <a:buChar char="•"/>
            </a:pPr>
            <a:r>
              <a:rPr lang="pt-BR" sz="2200" dirty="0">
                <a:latin typeface="Arial"/>
                <a:cs typeface="Arial"/>
              </a:rPr>
              <a:t>Projetos existentes (aeroportos, estações de tratamento de esgoto, rodovias, avenidas, etc.);</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903846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CaixaDeTexto 11"/>
          <p:cNvSpPr txBox="1"/>
          <p:nvPr/>
        </p:nvSpPr>
        <p:spPr>
          <a:xfrm>
            <a:off x="0" y="87731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CRITÉRIOS PARA A DELIMITAÇÃO DO PERÍMETRO URBANO</a:t>
            </a:r>
          </a:p>
        </p:txBody>
      </p:sp>
      <p:sp>
        <p:nvSpPr>
          <p:cNvPr id="14" name="Rectangle 13"/>
          <p:cNvSpPr/>
          <p:nvPr/>
        </p:nvSpPr>
        <p:spPr>
          <a:xfrm>
            <a:off x="535410" y="1981107"/>
            <a:ext cx="8265409" cy="3449662"/>
          </a:xfrm>
          <a:prstGeom prst="rect">
            <a:avLst/>
          </a:prstGeom>
        </p:spPr>
        <p:txBody>
          <a:bodyPr wrap="square">
            <a:spAutoFit/>
          </a:bodyPr>
          <a:lstStyle/>
          <a:p>
            <a:pPr marL="342900" indent="-342900" algn="just">
              <a:lnSpc>
                <a:spcPct val="90000"/>
              </a:lnSpc>
              <a:buFont typeface="Arial"/>
              <a:buChar char="•"/>
            </a:pPr>
            <a:r>
              <a:rPr lang="pt-BR" sz="2200" dirty="0">
                <a:latin typeface="Arial"/>
                <a:cs typeface="Arial"/>
              </a:rPr>
              <a:t>Proteção dos mananciais que abastecem a cidade;</a:t>
            </a:r>
          </a:p>
          <a:p>
            <a:pPr marL="342900" indent="-342900" algn="just">
              <a:lnSpc>
                <a:spcPct val="90000"/>
              </a:lnSpc>
              <a:buFont typeface="Arial"/>
              <a:buChar char="•"/>
            </a:pPr>
            <a:endParaRPr lang="pt-BR" sz="2200" dirty="0">
              <a:latin typeface="Arial"/>
              <a:cs typeface="Arial"/>
            </a:endParaRPr>
          </a:p>
          <a:p>
            <a:pPr marL="342900" indent="-342900" algn="just">
              <a:lnSpc>
                <a:spcPct val="90000"/>
              </a:lnSpc>
              <a:buFont typeface="Arial"/>
              <a:buChar char="•"/>
            </a:pPr>
            <a:r>
              <a:rPr lang="pt-BR" sz="2200" dirty="0">
                <a:latin typeface="Arial"/>
                <a:cs typeface="Arial"/>
              </a:rPr>
              <a:t>Geologia e geomorfologia mais adequada - evitar : várzeas, áreas com topografia acidentada, áreas sujeitas a escorregamento, solos com pouca capacidade de suporte para fundações, etc.;</a:t>
            </a:r>
          </a:p>
          <a:p>
            <a:pPr marL="342900" indent="-342900" algn="just">
              <a:lnSpc>
                <a:spcPct val="90000"/>
              </a:lnSpc>
              <a:buFont typeface="Arial"/>
              <a:buChar char="•"/>
            </a:pPr>
            <a:endParaRPr lang="pt-BR" sz="2200" dirty="0">
              <a:latin typeface="Arial"/>
              <a:cs typeface="Arial"/>
            </a:endParaRPr>
          </a:p>
          <a:p>
            <a:pPr marL="342900" indent="-342900" algn="just">
              <a:lnSpc>
                <a:spcPct val="90000"/>
              </a:lnSpc>
              <a:buFont typeface="Arial"/>
              <a:buChar char="•"/>
            </a:pPr>
            <a:r>
              <a:rPr lang="pt-BR" sz="2200" dirty="0">
                <a:latin typeface="Arial"/>
                <a:cs typeface="Arial"/>
              </a:rPr>
              <a:t>Existência de áreas de preservação ecológica;</a:t>
            </a:r>
          </a:p>
          <a:p>
            <a:pPr marL="342900" indent="-342900" algn="just">
              <a:lnSpc>
                <a:spcPct val="90000"/>
              </a:lnSpc>
              <a:buFont typeface="Arial"/>
              <a:buChar char="•"/>
            </a:pPr>
            <a:endParaRPr lang="pt-BR" sz="2200" dirty="0">
              <a:latin typeface="Arial"/>
              <a:cs typeface="Arial"/>
            </a:endParaRPr>
          </a:p>
          <a:p>
            <a:pPr marL="342900" indent="-342900" algn="just">
              <a:lnSpc>
                <a:spcPct val="90000"/>
              </a:lnSpc>
              <a:buFont typeface="Arial"/>
              <a:buChar char="•"/>
            </a:pPr>
            <a:r>
              <a:rPr lang="pt-BR" sz="2200" dirty="0">
                <a:latin typeface="Arial"/>
                <a:cs typeface="Arial"/>
              </a:rPr>
              <a:t>Existência de barreiras naturais e artificiais: rios, lagos, matas, serras, rodovias, ferrovias, etc.</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118490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CaixaDeTexto 11"/>
          <p:cNvSpPr txBox="1"/>
          <p:nvPr/>
        </p:nvSpPr>
        <p:spPr>
          <a:xfrm>
            <a:off x="0" y="87731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PROBLEMAS DE DIMENSIONAMENTO</a:t>
            </a:r>
          </a:p>
        </p:txBody>
      </p:sp>
      <p:sp>
        <p:nvSpPr>
          <p:cNvPr id="14" name="Rectangle 13"/>
          <p:cNvSpPr/>
          <p:nvPr/>
        </p:nvSpPr>
        <p:spPr>
          <a:xfrm>
            <a:off x="510508" y="1494747"/>
            <a:ext cx="8277482" cy="4832092"/>
          </a:xfrm>
          <a:prstGeom prst="rect">
            <a:avLst/>
          </a:prstGeom>
        </p:spPr>
        <p:txBody>
          <a:bodyPr wrap="square">
            <a:spAutoFit/>
          </a:bodyPr>
          <a:lstStyle/>
          <a:p>
            <a:pPr marL="609600" indent="-609600" algn="just"/>
            <a:r>
              <a:rPr lang="pt-BR" sz="2200" b="1" dirty="0">
                <a:solidFill>
                  <a:srgbClr val="A8002B"/>
                </a:solidFill>
                <a:latin typeface="Arial"/>
                <a:cs typeface="Arial"/>
              </a:rPr>
              <a:t>Perímetro superdimensionado:</a:t>
            </a:r>
            <a:endParaRPr lang="pt-BR" sz="2200" dirty="0">
              <a:latin typeface="Arial"/>
              <a:cs typeface="Arial"/>
            </a:endParaRPr>
          </a:p>
          <a:p>
            <a:pPr marL="342900" indent="-342900" algn="just">
              <a:buFont typeface="Arial"/>
              <a:buChar char="•"/>
            </a:pPr>
            <a:r>
              <a:rPr lang="pt-BR" sz="2200" dirty="0">
                <a:latin typeface="Arial"/>
                <a:cs typeface="Arial"/>
              </a:rPr>
              <a:t>Expansão desordenada da mancha urbana;</a:t>
            </a:r>
          </a:p>
          <a:p>
            <a:pPr marL="342900" indent="-342900" algn="just">
              <a:buFont typeface="Arial"/>
              <a:buChar char="•"/>
            </a:pPr>
            <a:r>
              <a:rPr lang="pt-BR" sz="2200" dirty="0">
                <a:latin typeface="Arial"/>
                <a:cs typeface="Arial"/>
              </a:rPr>
              <a:t>Dificuldade para a expansão da rede de infraestrutura urbana;</a:t>
            </a:r>
          </a:p>
          <a:p>
            <a:pPr marL="342900" indent="-342900" algn="just">
              <a:buFont typeface="Arial"/>
              <a:buChar char="•"/>
            </a:pPr>
            <a:r>
              <a:rPr lang="pt-BR" sz="2200" dirty="0">
                <a:latin typeface="Arial"/>
                <a:cs typeface="Arial"/>
              </a:rPr>
              <a:t>Vazios urbanos;</a:t>
            </a:r>
          </a:p>
          <a:p>
            <a:pPr marL="342900" indent="-342900" algn="just">
              <a:buFont typeface="Arial"/>
              <a:buChar char="•"/>
            </a:pPr>
            <a:r>
              <a:rPr lang="pt-BR" sz="2200" dirty="0">
                <a:latin typeface="Arial"/>
                <a:cs typeface="Arial"/>
              </a:rPr>
              <a:t>Especulação imobiliária.</a:t>
            </a:r>
          </a:p>
          <a:p>
            <a:pPr algn="just"/>
            <a:endParaRPr lang="pt-BR" sz="2200" dirty="0">
              <a:latin typeface="Arial"/>
              <a:cs typeface="Arial"/>
            </a:endParaRPr>
          </a:p>
          <a:p>
            <a:pPr algn="just"/>
            <a:r>
              <a:rPr lang="pt-BR" sz="2200" b="1" dirty="0">
                <a:solidFill>
                  <a:srgbClr val="A8002B"/>
                </a:solidFill>
                <a:latin typeface="Arial"/>
                <a:cs typeface="Arial"/>
              </a:rPr>
              <a:t>Vazios urbanos:</a:t>
            </a:r>
          </a:p>
          <a:p>
            <a:pPr marL="342900" indent="-342900" algn="just">
              <a:buFont typeface="Arial"/>
              <a:buChar char="•"/>
            </a:pPr>
            <a:r>
              <a:rPr lang="pt-BR" sz="2200" dirty="0">
                <a:latin typeface="Arial"/>
                <a:cs typeface="Arial"/>
              </a:rPr>
              <a:t>Glebas não parceladas ou não utilizadas localizadas internamente à malha urbana servidas por infraestrutura;</a:t>
            </a:r>
          </a:p>
          <a:p>
            <a:pPr marL="342900" indent="-342900" algn="just">
              <a:buFont typeface="Arial"/>
              <a:buChar char="•"/>
            </a:pPr>
            <a:r>
              <a:rPr lang="pt-BR" sz="2200" dirty="0">
                <a:latin typeface="Arial"/>
                <a:cs typeface="Arial"/>
              </a:rPr>
              <a:t>Retenção especulativa do solo urbano.</a:t>
            </a:r>
          </a:p>
          <a:p>
            <a:pPr marL="609600" indent="-609600" algn="just">
              <a:buFont typeface="Wingdings" charset="0"/>
              <a:buNone/>
            </a:pPr>
            <a:r>
              <a:rPr lang="pt-BR" sz="2200" dirty="0">
                <a:latin typeface="Arial"/>
                <a:cs typeface="Arial"/>
              </a:rPr>
              <a:t>	</a:t>
            </a:r>
          </a:p>
          <a:p>
            <a:pPr algn="just"/>
            <a:r>
              <a:rPr lang="pt-BR" sz="2200" b="1" dirty="0">
                <a:solidFill>
                  <a:srgbClr val="A8002B"/>
                </a:solidFill>
                <a:latin typeface="Arial"/>
                <a:cs typeface="Arial"/>
              </a:rPr>
              <a:t>Perímetro subdimensionado:</a:t>
            </a:r>
          </a:p>
          <a:p>
            <a:pPr marL="342900" indent="-342900" algn="just">
              <a:buFont typeface="Arial"/>
              <a:buChar char="•"/>
            </a:pPr>
            <a:r>
              <a:rPr lang="pt-BR" sz="2200" dirty="0">
                <a:latin typeface="Arial"/>
                <a:cs typeface="Arial"/>
              </a:rPr>
              <a:t>Incentivo à ocupação irregular do solo;</a:t>
            </a:r>
          </a:p>
          <a:p>
            <a:pPr marL="342900" indent="-342900" algn="just">
              <a:buFont typeface="Arial"/>
              <a:buChar char="•"/>
            </a:pPr>
            <a:r>
              <a:rPr lang="pt-BR" sz="2200" dirty="0">
                <a:latin typeface="Arial"/>
                <a:cs typeface="Arial"/>
              </a:rPr>
              <a:t>Necessidade de alterações frequentes na lei.</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521715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3173579"/>
            <a:ext cx="9144000" cy="707886"/>
          </a:xfrm>
          <a:prstGeom prst="rect">
            <a:avLst/>
          </a:prstGeom>
        </p:spPr>
        <p:txBody>
          <a:bodyPr>
            <a:spAutoFit/>
          </a:bodyPr>
          <a:lstStyle/>
          <a:p>
            <a:pPr algn="ctr"/>
            <a:r>
              <a:rPr lang="pt-BR" sz="4000" b="1" dirty="0">
                <a:solidFill>
                  <a:schemeClr val="accent1">
                    <a:lumMod val="50000"/>
                  </a:schemeClr>
                </a:solidFill>
                <a:effectLst>
                  <a:outerShdw blurRad="38100" dist="38100" dir="2700000" algn="tl">
                    <a:srgbClr val="DDDDDD"/>
                  </a:outerShdw>
                </a:effectLst>
                <a:latin typeface="Arial"/>
                <a:cs typeface="Arial"/>
              </a:rPr>
              <a:t>LEI DE USO E OCUPAÇÃO DO SOLO</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85209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3"/>
          <p:cNvSpPr>
            <a:spLocks noChangeArrowheads="1"/>
          </p:cNvSpPr>
          <p:nvPr/>
        </p:nvSpPr>
        <p:spPr bwMode="auto">
          <a:xfrm>
            <a:off x="310768" y="1460181"/>
            <a:ext cx="8552866" cy="46242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marL="342900" lvl="0" indent="-342900" algn="just" defTabSz="914400" eaLnBrk="0" hangingPunct="0">
              <a:buFont typeface="Arial"/>
              <a:buChar char="•"/>
              <a:tabLst>
                <a:tab pos="-20807363" algn="l"/>
              </a:tabLst>
            </a:pPr>
            <a:r>
              <a:rPr lang="pt-BR" sz="2400" dirty="0">
                <a:solidFill>
                  <a:schemeClr val="tx1"/>
                </a:solidFill>
                <a:latin typeface="Arial"/>
                <a:ea typeface="Times New Roman" pitchFamily="18" charset="0"/>
                <a:cs typeface="Arial"/>
              </a:rPr>
              <a:t>Disciplina como será ocupado o solo urbano da cidade: as zonas residenciais, comerciais e prestadoras de serviços, industriais e outras;</a:t>
            </a:r>
          </a:p>
          <a:p>
            <a:pPr marL="342900" lvl="0" indent="-342900" algn="just" defTabSz="914400" eaLnBrk="0" hangingPunct="0">
              <a:buFont typeface="Arial"/>
              <a:buChar char="•"/>
              <a:tabLst>
                <a:tab pos="-20807363" algn="l"/>
              </a:tabLst>
            </a:pPr>
            <a:endParaRPr lang="pt-BR" sz="2400" dirty="0">
              <a:solidFill>
                <a:schemeClr val="tx1"/>
              </a:solidFill>
              <a:latin typeface="Arial"/>
              <a:ea typeface="Times New Roman" pitchFamily="18" charset="0"/>
              <a:cs typeface="Arial"/>
            </a:endParaRPr>
          </a:p>
          <a:p>
            <a:pPr marL="342900" lvl="0" indent="-342900" algn="just" defTabSz="914400" eaLnBrk="0" hangingPunct="0">
              <a:buFont typeface="Arial"/>
              <a:buChar char="•"/>
              <a:tabLst>
                <a:tab pos="-20807363" algn="l"/>
              </a:tabLst>
            </a:pPr>
            <a:r>
              <a:rPr lang="pt-BR" sz="2400" dirty="0">
                <a:solidFill>
                  <a:schemeClr val="tx1"/>
                </a:solidFill>
                <a:latin typeface="Arial"/>
                <a:ea typeface="Times New Roman" pitchFamily="18" charset="0"/>
                <a:cs typeface="Arial"/>
              </a:rPr>
              <a:t>Harmoniza a implantação de atividades e usos diferenciados, mas complementares entre si;</a:t>
            </a:r>
          </a:p>
          <a:p>
            <a:pPr marL="342900" lvl="0" indent="-342900" algn="just" defTabSz="914400" eaLnBrk="0" hangingPunct="0">
              <a:buFont typeface="Arial"/>
              <a:buChar char="•"/>
              <a:tabLst>
                <a:tab pos="-20807363" algn="l"/>
              </a:tabLst>
            </a:pPr>
            <a:endParaRPr lang="pt-BR" sz="2400" dirty="0">
              <a:solidFill>
                <a:schemeClr val="tx1"/>
              </a:solidFill>
              <a:latin typeface="Arial"/>
              <a:ea typeface="Times New Roman" pitchFamily="18" charset="0"/>
              <a:cs typeface="Arial"/>
            </a:endParaRPr>
          </a:p>
          <a:p>
            <a:pPr marL="342900" lvl="0" indent="-342900" algn="just" defTabSz="914400" eaLnBrk="0" hangingPunct="0">
              <a:buFont typeface="Arial"/>
              <a:buChar char="•"/>
              <a:tabLst>
                <a:tab pos="-20807363" algn="l"/>
              </a:tabLst>
            </a:pPr>
            <a:r>
              <a:rPr lang="pt-BR" sz="2400" dirty="0">
                <a:solidFill>
                  <a:schemeClr val="tx1"/>
                </a:solidFill>
                <a:latin typeface="Arial"/>
                <a:ea typeface="Times New Roman" pitchFamily="18" charset="0"/>
                <a:cs typeface="Arial"/>
              </a:rPr>
              <a:t>Disciplina os índices urbanísticos: altura máxima de pavimentos, área mínima do lote, recuos mínimos frontais e laterais, taxa de ocupação máxima, taxa de permeabilidade mínima e testada mínima do lote, entre outros.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78719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p:nvPr/>
        </p:nvSpPr>
        <p:spPr>
          <a:xfrm>
            <a:off x="310768" y="1687472"/>
            <a:ext cx="8502882" cy="4124205"/>
          </a:xfrm>
          <a:prstGeom prst="rect">
            <a:avLst/>
          </a:prstGeom>
        </p:spPr>
        <p:txBody>
          <a:bodyPr wrap="square" numCol="1" spcCol="468000">
            <a:spAutoFit/>
          </a:bodyPr>
          <a:lstStyle/>
          <a:p>
            <a:pPr marL="285750" lvl="3" indent="-285750" fontAlgn="base">
              <a:buFont typeface="Arial"/>
              <a:buChar char="•"/>
            </a:pPr>
            <a:r>
              <a:rPr lang="pt-PT" sz="2200" dirty="0">
                <a:latin typeface="Arial"/>
                <a:cs typeface="Arial"/>
              </a:rPr>
              <a:t>Usos permitidos;</a:t>
            </a:r>
          </a:p>
          <a:p>
            <a:pPr marL="285750" lvl="3" indent="-285750" fontAlgn="base">
              <a:buFont typeface="Arial"/>
              <a:buChar char="•"/>
            </a:pPr>
            <a:endParaRPr lang="pt-PT" sz="2200" dirty="0">
              <a:latin typeface="Arial"/>
              <a:cs typeface="Arial"/>
            </a:endParaRPr>
          </a:p>
          <a:p>
            <a:pPr marL="285750" lvl="3" indent="-285750" fontAlgn="base">
              <a:buFont typeface="Arial"/>
              <a:buChar char="•"/>
            </a:pPr>
            <a:endParaRPr lang="pt-BR" sz="1000" dirty="0">
              <a:latin typeface="Arial"/>
              <a:cs typeface="Arial"/>
            </a:endParaRPr>
          </a:p>
          <a:p>
            <a:pPr marL="285750" lvl="3" indent="-285750" algn="just" fontAlgn="base">
              <a:buFont typeface="Arial"/>
              <a:buChar char="•"/>
            </a:pPr>
            <a:r>
              <a:rPr lang="pt-PT" sz="2200" dirty="0">
                <a:latin typeface="Arial"/>
                <a:cs typeface="Arial"/>
              </a:rPr>
              <a:t>Usos permissíveis (</a:t>
            </a:r>
            <a:r>
              <a:rPr lang="pt-BR" sz="2200" dirty="0">
                <a:latin typeface="Arial"/>
                <a:cs typeface="Arial"/>
              </a:rPr>
              <a:t>são passíveis de serem admitidos mediante anuência obrigatória de 75% (setenta e cinco por cento) de, no mínimo, oito vizinhos </a:t>
            </a:r>
            <a:r>
              <a:rPr lang="pt-BR" sz="2200" dirty="0" err="1">
                <a:latin typeface="Arial"/>
                <a:cs typeface="Arial"/>
              </a:rPr>
              <a:t>lindeiros</a:t>
            </a:r>
            <a:r>
              <a:rPr lang="pt-BR" sz="2200" dirty="0">
                <a:latin typeface="Arial"/>
                <a:cs typeface="Arial"/>
              </a:rPr>
              <a:t> e imediatos ao imóvel em questão, e quando observada a obrigatoriedade de EIV, em conformidade com os artigos 87, 88 e 89 da Lei do Plano Diretor Municipal e com os artigos 36 e 37 da Lei Federal nº 10.257/01 – Estatuto da Cidade</a:t>
            </a:r>
            <a:r>
              <a:rPr lang="pt-PT" sz="2200" dirty="0">
                <a:latin typeface="Arial"/>
                <a:cs typeface="Arial"/>
              </a:rPr>
              <a:t>;</a:t>
            </a:r>
          </a:p>
          <a:p>
            <a:pPr marL="285750" lvl="3" indent="-285750" algn="just" fontAlgn="base">
              <a:buFont typeface="Arial"/>
              <a:buChar char="•"/>
            </a:pPr>
            <a:endParaRPr lang="pt-PT" sz="2200" dirty="0">
              <a:latin typeface="Arial"/>
              <a:cs typeface="Arial"/>
            </a:endParaRPr>
          </a:p>
          <a:p>
            <a:pPr marL="285750" lvl="3" indent="-285750" fontAlgn="base">
              <a:buFont typeface="Arial"/>
              <a:buChar char="•"/>
            </a:pPr>
            <a:endParaRPr lang="pt-BR" sz="1000" dirty="0">
              <a:latin typeface="Arial"/>
              <a:cs typeface="Arial"/>
            </a:endParaRPr>
          </a:p>
          <a:p>
            <a:pPr marL="285750" lvl="3" indent="-285750" fontAlgn="base">
              <a:buFont typeface="Arial"/>
              <a:buChar char="•"/>
            </a:pPr>
            <a:r>
              <a:rPr lang="pt-PT" sz="2200" dirty="0">
                <a:latin typeface="Arial"/>
                <a:cs typeface="Arial"/>
              </a:rPr>
              <a:t>Usos proibidos.</a:t>
            </a:r>
          </a:p>
        </p:txBody>
      </p:sp>
      <p:sp>
        <p:nvSpPr>
          <p:cNvPr id="14" name="CaixaDeTexto 11"/>
          <p:cNvSpPr txBox="1"/>
          <p:nvPr/>
        </p:nvSpPr>
        <p:spPr>
          <a:xfrm>
            <a:off x="0" y="91784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CLASSIFICAÇÃO DOS USOS DO SOLO - EXEMPLOS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60010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1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5" name="Retângulo 12"/>
          <p:cNvSpPr/>
          <p:nvPr/>
        </p:nvSpPr>
        <p:spPr>
          <a:xfrm>
            <a:off x="0" y="1212374"/>
            <a:ext cx="9144000" cy="461665"/>
          </a:xfrm>
          <a:prstGeom prst="rect">
            <a:avLst/>
          </a:prstGeom>
        </p:spPr>
        <p:txBody>
          <a:bodyPr>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defRPr/>
            </a:pPr>
            <a:r>
              <a:rPr lang="pt-BR" sz="2400" b="1" dirty="0">
                <a:solidFill>
                  <a:srgbClr val="FF0000"/>
                </a:solidFill>
                <a:effectLst>
                  <a:outerShdw blurRad="38100" dist="38100" dir="2700000" algn="tl">
                    <a:srgbClr val="000000">
                      <a:alpha val="43137"/>
                    </a:srgbClr>
                  </a:outerShdw>
                </a:effectLst>
                <a:latin typeface="Arial"/>
                <a:cs typeface="Arial"/>
              </a:rPr>
              <a:t>OBJETIVOS DA 2</a:t>
            </a:r>
            <a:r>
              <a:rPr lang="en-US" sz="2400" b="1" baseline="30000" dirty="0">
                <a:solidFill>
                  <a:srgbClr val="FF0000"/>
                </a:solidFill>
                <a:effectLst>
                  <a:outerShdw blurRad="38100" dist="38100" dir="2700000" algn="tl">
                    <a:srgbClr val="000000">
                      <a:alpha val="43137"/>
                    </a:srgbClr>
                  </a:outerShdw>
                </a:effectLst>
                <a:latin typeface="Arial"/>
                <a:cs typeface="Arial"/>
              </a:rPr>
              <a:t>ª</a:t>
            </a:r>
            <a:r>
              <a:rPr lang="pt-BR" sz="2400" b="1" dirty="0">
                <a:solidFill>
                  <a:srgbClr val="FF0000"/>
                </a:solidFill>
                <a:effectLst>
                  <a:outerShdw blurRad="38100" dist="38100" dir="2700000" algn="tl">
                    <a:srgbClr val="000000">
                      <a:alpha val="43137"/>
                    </a:srgbClr>
                  </a:outerShdw>
                </a:effectLst>
                <a:latin typeface="Arial"/>
                <a:cs typeface="Arial"/>
              </a:rPr>
              <a:t> </a:t>
            </a:r>
            <a:r>
              <a:rPr lang="x-none" sz="2400" b="1" dirty="0">
                <a:solidFill>
                  <a:srgbClr val="FF0000"/>
                </a:solidFill>
                <a:effectLst>
                  <a:outerShdw blurRad="38100" dist="38100" dir="2700000" algn="tl">
                    <a:srgbClr val="000000">
                      <a:alpha val="43137"/>
                    </a:srgbClr>
                  </a:outerShdw>
                </a:effectLst>
                <a:latin typeface="Arial"/>
                <a:cs typeface="Arial"/>
              </a:rPr>
              <a:t>OFICINA DE CAPACITAÇÃO</a:t>
            </a:r>
            <a:endParaRPr lang="pt-BR" sz="2400" b="1" dirty="0">
              <a:solidFill>
                <a:srgbClr val="FF0000"/>
              </a:solidFill>
              <a:effectLst>
                <a:outerShdw blurRad="38100" dist="38100" dir="2700000" algn="tl">
                  <a:srgbClr val="000000">
                    <a:alpha val="43137"/>
                  </a:srgbClr>
                </a:outerShdw>
              </a:effectLst>
              <a:latin typeface="Arial"/>
              <a:cs typeface="Arial"/>
            </a:endParaRPr>
          </a:p>
        </p:txBody>
      </p:sp>
      <p:sp>
        <p:nvSpPr>
          <p:cNvPr id="16" name="Text Box 11"/>
          <p:cNvSpPr txBox="1">
            <a:spLocks noChangeArrowheads="1"/>
          </p:cNvSpPr>
          <p:nvPr/>
        </p:nvSpPr>
        <p:spPr bwMode="auto">
          <a:xfrm>
            <a:off x="307900" y="2272959"/>
            <a:ext cx="8569894" cy="1938992"/>
          </a:xfrm>
          <a:prstGeom prst="rect">
            <a:avLst/>
          </a:prstGeom>
          <a:noFill/>
          <a:ln w="9525">
            <a:noFill/>
            <a:miter lim="800000"/>
            <a:headEnd/>
            <a:tailEnd/>
          </a:ln>
        </p:spPr>
        <p:txBody>
          <a:bodyPr wrap="square">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pt-BR" sz="2400" dirty="0">
                <a:latin typeface="Arial"/>
                <a:cs typeface="Arial"/>
              </a:rPr>
              <a:t>Apresentar </a:t>
            </a:r>
            <a:r>
              <a:rPr lang="pt-BR" sz="2400" dirty="0" err="1">
                <a:latin typeface="Arial"/>
                <a:cs typeface="Arial"/>
              </a:rPr>
              <a:t>métodos</a:t>
            </a:r>
            <a:r>
              <a:rPr lang="pt-BR" sz="2400" dirty="0">
                <a:latin typeface="Arial"/>
                <a:cs typeface="Arial"/>
              </a:rPr>
              <a:t> e </a:t>
            </a:r>
            <a:r>
              <a:rPr lang="pt-BR" sz="2400" dirty="0" err="1">
                <a:latin typeface="Arial"/>
                <a:cs typeface="Arial"/>
              </a:rPr>
              <a:t>técnicas</a:t>
            </a:r>
            <a:r>
              <a:rPr lang="pt-BR" sz="2400" dirty="0">
                <a:latin typeface="Arial"/>
                <a:cs typeface="Arial"/>
              </a:rPr>
              <a:t> para:</a:t>
            </a:r>
          </a:p>
          <a:p>
            <a:pPr algn="just"/>
            <a:endParaRPr lang="pt-BR" sz="2400" dirty="0">
              <a:latin typeface="Arial"/>
              <a:cs typeface="Arial"/>
            </a:endParaRPr>
          </a:p>
          <a:p>
            <a:pPr marL="514350" indent="-514350" algn="just">
              <a:buFont typeface="+mj-lt"/>
              <a:buAutoNum type="romanUcPeriod"/>
            </a:pPr>
            <a:r>
              <a:rPr lang="pt-BR" sz="2400" dirty="0">
                <a:latin typeface="Arial"/>
                <a:cs typeface="Arial"/>
              </a:rPr>
              <a:t>definir diretrizes de (</a:t>
            </a:r>
            <a:r>
              <a:rPr lang="pt-BR" sz="2400" dirty="0" err="1">
                <a:latin typeface="Arial"/>
                <a:cs typeface="Arial"/>
              </a:rPr>
              <a:t>re</a:t>
            </a:r>
            <a:r>
              <a:rPr lang="pt-BR" sz="2400" dirty="0">
                <a:latin typeface="Arial"/>
                <a:cs typeface="Arial"/>
              </a:rPr>
              <a:t>)ordenamento territorial;</a:t>
            </a:r>
          </a:p>
          <a:p>
            <a:pPr marL="514350" indent="-514350" algn="just">
              <a:buFont typeface="+mj-lt"/>
              <a:buAutoNum type="romanUcPeriod"/>
            </a:pPr>
            <a:endParaRPr lang="pt-BR" sz="2400" dirty="0">
              <a:latin typeface="Arial"/>
              <a:cs typeface="Arial"/>
            </a:endParaRPr>
          </a:p>
          <a:p>
            <a:pPr marL="514350" indent="-514350" algn="just">
              <a:buFont typeface="+mj-lt"/>
              <a:buAutoNum type="romanUcPeriod"/>
            </a:pPr>
            <a:r>
              <a:rPr lang="pt-BR" sz="2400" dirty="0">
                <a:latin typeface="Arial"/>
                <a:cs typeface="Arial"/>
              </a:rPr>
              <a:t>definir instrumentos </a:t>
            </a:r>
            <a:r>
              <a:rPr lang="pt-BR" sz="2400" dirty="0" err="1">
                <a:latin typeface="Arial"/>
                <a:cs typeface="Arial"/>
              </a:rPr>
              <a:t>urbanísticos</a:t>
            </a:r>
            <a:r>
              <a:rPr lang="pt-BR" sz="2400" dirty="0">
                <a:latin typeface="Arial"/>
                <a:cs typeface="Arial"/>
              </a:rPr>
              <a:t>;</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4" name="Picture 13"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813624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1756602"/>
            <a:ext cx="8887280" cy="6486393"/>
          </a:xfrm>
          <a:prstGeom prst="rect">
            <a:avLst/>
          </a:prstGeom>
        </p:spPr>
        <p:txBody>
          <a:bodyPr wrap="square" numCol="2" spcCol="468000">
            <a:spAutoFit/>
          </a:bodyPr>
          <a:lstStyle/>
          <a:p>
            <a:pPr marL="342900" indent="-342900">
              <a:buFont typeface="+mj-lt"/>
              <a:buAutoNum type="arabicPeriod"/>
            </a:pPr>
            <a:r>
              <a:rPr lang="x-none" b="1" dirty="0">
                <a:solidFill>
                  <a:srgbClr val="A8002B"/>
                </a:solidFill>
                <a:latin typeface="Arial"/>
                <a:cs typeface="Arial"/>
              </a:rPr>
              <a:t>HABITACIONAL:</a:t>
            </a:r>
          </a:p>
          <a:p>
            <a:pPr marL="342900" indent="-342900">
              <a:buFont typeface="+mj-lt"/>
              <a:buAutoNum type="arabicPeriod"/>
            </a:pPr>
            <a:endParaRPr lang="x-none" sz="1050" b="1" dirty="0">
              <a:solidFill>
                <a:srgbClr val="A8002B"/>
              </a:solidFill>
              <a:latin typeface="Arial"/>
              <a:cs typeface="Arial"/>
            </a:endParaRPr>
          </a:p>
          <a:p>
            <a:r>
              <a:rPr lang="x-none" dirty="0">
                <a:latin typeface="Arial"/>
                <a:cs typeface="Arial"/>
              </a:rPr>
              <a:t>H1 </a:t>
            </a:r>
            <a:r>
              <a:rPr lang="mr-IN" dirty="0">
                <a:latin typeface="Arial"/>
                <a:cs typeface="Arial"/>
              </a:rPr>
              <a:t>–</a:t>
            </a:r>
            <a:r>
              <a:rPr lang="x-none" dirty="0">
                <a:latin typeface="Arial"/>
                <a:cs typeface="Arial"/>
              </a:rPr>
              <a:t> Habitação Unifamiliar;</a:t>
            </a:r>
          </a:p>
          <a:p>
            <a:r>
              <a:rPr lang="x-none" dirty="0">
                <a:latin typeface="Arial"/>
                <a:cs typeface="Arial"/>
              </a:rPr>
              <a:t>H2 </a:t>
            </a:r>
            <a:r>
              <a:rPr lang="mr-IN" dirty="0">
                <a:latin typeface="Arial"/>
                <a:cs typeface="Arial"/>
              </a:rPr>
              <a:t>–</a:t>
            </a:r>
            <a:r>
              <a:rPr lang="x-none" dirty="0">
                <a:latin typeface="Arial"/>
                <a:cs typeface="Arial"/>
              </a:rPr>
              <a:t> Habitação Multifamiliar;</a:t>
            </a:r>
          </a:p>
          <a:p>
            <a:r>
              <a:rPr lang="x-none" dirty="0">
                <a:latin typeface="Arial"/>
                <a:cs typeface="Arial"/>
              </a:rPr>
              <a:t>H3 </a:t>
            </a:r>
            <a:r>
              <a:rPr lang="mr-IN" dirty="0">
                <a:latin typeface="Arial"/>
                <a:cs typeface="Arial"/>
              </a:rPr>
              <a:t>–</a:t>
            </a:r>
            <a:r>
              <a:rPr lang="x-none" dirty="0">
                <a:latin typeface="Arial"/>
                <a:cs typeface="Arial"/>
              </a:rPr>
              <a:t> Habitação unifamiliar em Série;</a:t>
            </a:r>
          </a:p>
          <a:p>
            <a:r>
              <a:rPr lang="x-none" dirty="0">
                <a:latin typeface="Arial"/>
                <a:cs typeface="Arial"/>
              </a:rPr>
              <a:t>H4 </a:t>
            </a:r>
            <a:r>
              <a:rPr lang="mr-IN" dirty="0">
                <a:latin typeface="Arial"/>
                <a:cs typeface="Arial"/>
              </a:rPr>
              <a:t>–</a:t>
            </a:r>
            <a:r>
              <a:rPr lang="x-none" dirty="0">
                <a:latin typeface="Arial"/>
                <a:cs typeface="Arial"/>
              </a:rPr>
              <a:t> Habitação de Interesse Social;</a:t>
            </a:r>
          </a:p>
          <a:p>
            <a:r>
              <a:rPr lang="x-none" dirty="0">
                <a:latin typeface="Arial"/>
                <a:cs typeface="Arial"/>
              </a:rPr>
              <a:t>H5 </a:t>
            </a:r>
            <a:r>
              <a:rPr lang="mr-IN" dirty="0">
                <a:latin typeface="Arial"/>
                <a:cs typeface="Arial"/>
              </a:rPr>
              <a:t>–</a:t>
            </a:r>
            <a:r>
              <a:rPr lang="x-none" dirty="0">
                <a:latin typeface="Arial"/>
                <a:cs typeface="Arial"/>
              </a:rPr>
              <a:t> Habitação Transitória.</a:t>
            </a:r>
          </a:p>
          <a:p>
            <a:endParaRPr lang="x-none" sz="1050" b="1" dirty="0">
              <a:solidFill>
                <a:srgbClr val="A8002B"/>
              </a:solidFill>
              <a:latin typeface="Arial"/>
              <a:cs typeface="Arial"/>
            </a:endParaRPr>
          </a:p>
          <a:p>
            <a:pPr marL="342900" indent="-342900">
              <a:buFont typeface="+mj-lt"/>
              <a:buAutoNum type="arabicPeriod" startAt="2"/>
            </a:pPr>
            <a:r>
              <a:rPr lang="x-none" b="1" dirty="0">
                <a:solidFill>
                  <a:srgbClr val="A8002B"/>
                </a:solidFill>
                <a:latin typeface="Arial"/>
                <a:cs typeface="Arial"/>
              </a:rPr>
              <a:t>SOCIAL E COMUNITÁRIO:</a:t>
            </a:r>
          </a:p>
          <a:p>
            <a:endParaRPr lang="x-none" sz="1050" dirty="0">
              <a:latin typeface="Arial"/>
              <a:cs typeface="Arial"/>
            </a:endParaRPr>
          </a:p>
          <a:p>
            <a:r>
              <a:rPr lang="x-none" dirty="0">
                <a:latin typeface="Arial"/>
                <a:cs typeface="Arial"/>
              </a:rPr>
              <a:t>E1 </a:t>
            </a:r>
            <a:r>
              <a:rPr lang="mr-IN" dirty="0">
                <a:latin typeface="Arial"/>
                <a:cs typeface="Arial"/>
              </a:rPr>
              <a:t>–</a:t>
            </a:r>
            <a:r>
              <a:rPr lang="x-none" dirty="0">
                <a:latin typeface="Arial"/>
                <a:cs typeface="Arial"/>
              </a:rPr>
              <a:t> Equipamento Comunitário Local;</a:t>
            </a:r>
          </a:p>
          <a:p>
            <a:r>
              <a:rPr lang="x-none" dirty="0">
                <a:latin typeface="Arial"/>
                <a:cs typeface="Arial"/>
              </a:rPr>
              <a:t>E2 </a:t>
            </a:r>
            <a:r>
              <a:rPr lang="mr-IN" dirty="0">
                <a:latin typeface="Arial"/>
                <a:cs typeface="Arial"/>
              </a:rPr>
              <a:t>–</a:t>
            </a:r>
            <a:r>
              <a:rPr lang="x-none" dirty="0">
                <a:latin typeface="Arial"/>
                <a:cs typeface="Arial"/>
              </a:rPr>
              <a:t> Equipamento Comunitário Municipal;</a:t>
            </a:r>
          </a:p>
          <a:p>
            <a:r>
              <a:rPr lang="x-none" dirty="0">
                <a:latin typeface="Arial"/>
                <a:cs typeface="Arial"/>
              </a:rPr>
              <a:t>E3 </a:t>
            </a:r>
            <a:r>
              <a:rPr lang="mr-IN" dirty="0">
                <a:latin typeface="Arial"/>
                <a:cs typeface="Arial"/>
              </a:rPr>
              <a:t>–</a:t>
            </a:r>
            <a:r>
              <a:rPr lang="x-none" dirty="0">
                <a:latin typeface="Arial"/>
                <a:cs typeface="Arial"/>
              </a:rPr>
              <a:t> Equipamento Comunitário de Impacto;</a:t>
            </a: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endParaRPr lang="x-none" sz="1050" b="1" dirty="0">
              <a:solidFill>
                <a:srgbClr val="A8002B"/>
              </a:solidFill>
              <a:latin typeface="Arial"/>
              <a:cs typeface="Arial"/>
            </a:endParaRPr>
          </a:p>
          <a:p>
            <a:pPr marL="342900" indent="-342900">
              <a:buFont typeface="+mj-lt"/>
              <a:buAutoNum type="arabicPeriod" startAt="3"/>
            </a:pPr>
            <a:r>
              <a:rPr lang="x-none" b="1" dirty="0">
                <a:solidFill>
                  <a:srgbClr val="A8002B"/>
                </a:solidFill>
                <a:latin typeface="Arial"/>
                <a:cs typeface="Arial"/>
              </a:rPr>
              <a:t>COMÉRCIO E SERVIÇOS:</a:t>
            </a:r>
          </a:p>
          <a:p>
            <a:endParaRPr lang="x-none" sz="1050" dirty="0">
              <a:latin typeface="Arial"/>
              <a:cs typeface="Arial"/>
            </a:endParaRPr>
          </a:p>
          <a:p>
            <a:r>
              <a:rPr lang="x-none" dirty="0">
                <a:latin typeface="Arial"/>
                <a:cs typeface="Arial"/>
              </a:rPr>
              <a:t>CS1 </a:t>
            </a:r>
            <a:r>
              <a:rPr lang="mr-IN" dirty="0">
                <a:latin typeface="Arial"/>
                <a:cs typeface="Arial"/>
              </a:rPr>
              <a:t>–</a:t>
            </a:r>
            <a:r>
              <a:rPr lang="x-none" dirty="0">
                <a:latin typeface="Arial"/>
                <a:cs typeface="Arial"/>
              </a:rPr>
              <a:t> Comércio e Serviço Vicinal;</a:t>
            </a:r>
          </a:p>
          <a:p>
            <a:r>
              <a:rPr lang="x-none" dirty="0">
                <a:latin typeface="Arial"/>
                <a:cs typeface="Arial"/>
              </a:rPr>
              <a:t>CS2 </a:t>
            </a:r>
            <a:r>
              <a:rPr lang="mr-IN" dirty="0">
                <a:latin typeface="Arial"/>
                <a:cs typeface="Arial"/>
              </a:rPr>
              <a:t>–</a:t>
            </a:r>
            <a:r>
              <a:rPr lang="x-none" dirty="0">
                <a:latin typeface="Arial"/>
                <a:cs typeface="Arial"/>
              </a:rPr>
              <a:t> Comércio e Serviço de Centralidade;</a:t>
            </a:r>
          </a:p>
          <a:p>
            <a:r>
              <a:rPr lang="x-none" dirty="0">
                <a:latin typeface="Arial"/>
                <a:cs typeface="Arial"/>
              </a:rPr>
              <a:t>CS3 </a:t>
            </a:r>
            <a:r>
              <a:rPr lang="mr-IN" dirty="0">
                <a:latin typeface="Arial"/>
                <a:cs typeface="Arial"/>
              </a:rPr>
              <a:t>–</a:t>
            </a:r>
            <a:r>
              <a:rPr lang="x-none" dirty="0">
                <a:latin typeface="Arial"/>
                <a:cs typeface="Arial"/>
              </a:rPr>
              <a:t> Comércio e Serviço Regional;</a:t>
            </a:r>
          </a:p>
          <a:p>
            <a:r>
              <a:rPr lang="x-none" dirty="0">
                <a:latin typeface="Arial"/>
                <a:cs typeface="Arial"/>
              </a:rPr>
              <a:t>CS4 </a:t>
            </a:r>
            <a:r>
              <a:rPr lang="mr-IN" dirty="0">
                <a:latin typeface="Arial"/>
                <a:cs typeface="Arial"/>
              </a:rPr>
              <a:t>–</a:t>
            </a:r>
            <a:r>
              <a:rPr lang="x-none" dirty="0">
                <a:latin typeface="Arial"/>
                <a:cs typeface="Arial"/>
              </a:rPr>
              <a:t> Comércio e Serviço Específico;</a:t>
            </a:r>
          </a:p>
          <a:p>
            <a:r>
              <a:rPr lang="x-none" dirty="0">
                <a:latin typeface="Arial"/>
                <a:cs typeface="Arial"/>
              </a:rPr>
              <a:t>CS5 </a:t>
            </a:r>
            <a:r>
              <a:rPr lang="mr-IN" dirty="0">
                <a:latin typeface="Arial"/>
                <a:cs typeface="Arial"/>
              </a:rPr>
              <a:t>–</a:t>
            </a:r>
            <a:r>
              <a:rPr lang="x-none" dirty="0">
                <a:latin typeface="Arial"/>
                <a:cs typeface="Arial"/>
              </a:rPr>
              <a:t> Comércio e Serviço Noturno.</a:t>
            </a:r>
            <a:endParaRPr lang="x-none" sz="1050" b="1" dirty="0">
              <a:solidFill>
                <a:srgbClr val="A8002B"/>
              </a:solidFill>
              <a:latin typeface="Arial"/>
              <a:cs typeface="Arial"/>
            </a:endParaRPr>
          </a:p>
          <a:p>
            <a:endParaRPr lang="x-none" sz="1000" b="1" dirty="0">
              <a:solidFill>
                <a:srgbClr val="A8002B"/>
              </a:solidFill>
              <a:latin typeface="Arial"/>
              <a:cs typeface="Arial"/>
            </a:endParaRPr>
          </a:p>
          <a:p>
            <a:pPr marL="342900" indent="-342900">
              <a:buFont typeface="+mj-lt"/>
              <a:buAutoNum type="arabicPeriod" startAt="4"/>
            </a:pPr>
            <a:r>
              <a:rPr lang="x-none" b="1" dirty="0">
                <a:solidFill>
                  <a:srgbClr val="A8002B"/>
                </a:solidFill>
                <a:latin typeface="Arial"/>
                <a:cs typeface="Arial"/>
              </a:rPr>
              <a:t>INDUSTRIAL:</a:t>
            </a:r>
          </a:p>
          <a:p>
            <a:endParaRPr lang="x-none" sz="1050" dirty="0">
              <a:latin typeface="Arial"/>
              <a:cs typeface="Arial"/>
            </a:endParaRPr>
          </a:p>
          <a:p>
            <a:r>
              <a:rPr lang="x-none" dirty="0">
                <a:latin typeface="Arial"/>
                <a:cs typeface="Arial"/>
              </a:rPr>
              <a:t>I1 </a:t>
            </a:r>
            <a:r>
              <a:rPr lang="mr-IN" dirty="0">
                <a:latin typeface="Arial"/>
                <a:cs typeface="Arial"/>
              </a:rPr>
              <a:t>–</a:t>
            </a:r>
            <a:r>
              <a:rPr lang="x-none" dirty="0">
                <a:latin typeface="Arial"/>
                <a:cs typeface="Arial"/>
              </a:rPr>
              <a:t> Indústria Caseira;</a:t>
            </a:r>
          </a:p>
          <a:p>
            <a:r>
              <a:rPr lang="x-none" dirty="0">
                <a:latin typeface="Arial"/>
                <a:cs typeface="Arial"/>
              </a:rPr>
              <a:t>I2 </a:t>
            </a:r>
            <a:r>
              <a:rPr lang="mr-IN" dirty="0">
                <a:latin typeface="Arial"/>
                <a:cs typeface="Arial"/>
              </a:rPr>
              <a:t>–</a:t>
            </a:r>
            <a:r>
              <a:rPr lang="x-none" dirty="0">
                <a:latin typeface="Arial"/>
                <a:cs typeface="Arial"/>
              </a:rPr>
              <a:t> Indústria Incômoda;</a:t>
            </a:r>
          </a:p>
          <a:p>
            <a:r>
              <a:rPr lang="x-none" dirty="0">
                <a:latin typeface="Arial"/>
                <a:cs typeface="Arial"/>
              </a:rPr>
              <a:t>I3 </a:t>
            </a:r>
            <a:r>
              <a:rPr lang="mr-IN" dirty="0">
                <a:latin typeface="Arial"/>
                <a:cs typeface="Arial"/>
              </a:rPr>
              <a:t>–</a:t>
            </a:r>
            <a:r>
              <a:rPr lang="x-none" dirty="0">
                <a:latin typeface="Arial"/>
                <a:cs typeface="Arial"/>
              </a:rPr>
              <a:t> Indústria Nosciva;</a:t>
            </a:r>
          </a:p>
          <a:p>
            <a:r>
              <a:rPr lang="x-none" dirty="0">
                <a:latin typeface="Arial"/>
                <a:cs typeface="Arial"/>
              </a:rPr>
              <a:t>I4 </a:t>
            </a:r>
            <a:r>
              <a:rPr lang="mr-IN" dirty="0">
                <a:latin typeface="Arial"/>
                <a:cs typeface="Arial"/>
              </a:rPr>
              <a:t>–</a:t>
            </a:r>
            <a:r>
              <a:rPr lang="x-none" dirty="0">
                <a:latin typeface="Arial"/>
                <a:cs typeface="Arial"/>
              </a:rPr>
              <a:t> Indústria Perigosa.</a:t>
            </a:r>
          </a:p>
          <a:p>
            <a:pPr marL="342900" indent="-342900" algn="just">
              <a:buFont typeface="+mj-lt"/>
              <a:buAutoNum type="arabicPeriod" startAt="4"/>
            </a:pPr>
            <a:endParaRPr lang="pt-BR" sz="1600" dirty="0">
              <a:latin typeface="Arial"/>
              <a:cs typeface="Arial"/>
            </a:endParaRPr>
          </a:p>
        </p:txBody>
      </p:sp>
      <p:sp>
        <p:nvSpPr>
          <p:cNvPr id="13" name="CaixaDeTexto 11"/>
          <p:cNvSpPr txBox="1"/>
          <p:nvPr/>
        </p:nvSpPr>
        <p:spPr>
          <a:xfrm>
            <a:off x="0" y="917847"/>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CLASSIFICAÇÃO DOS USOS DO SOLO - EXEMPLOS</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905066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33903" cy="5601534"/>
          </a:xfrm>
          <a:prstGeom prst="rect">
            <a:avLst/>
          </a:prstGeom>
        </p:spPr>
        <p:txBody>
          <a:bodyPr wrap="square" numCol="1" spcCol="468000">
            <a:spAutoFit/>
          </a:bodyPr>
          <a:lstStyle/>
          <a:p>
            <a:pPr marL="342900" indent="-342900" algn="just">
              <a:buFont typeface="+mj-lt"/>
              <a:buAutoNum type="arabicPeriod"/>
            </a:pPr>
            <a:r>
              <a:rPr lang="x-none" b="1" dirty="0">
                <a:solidFill>
                  <a:srgbClr val="A8002B"/>
                </a:solidFill>
                <a:latin typeface="Arial"/>
                <a:cs typeface="Arial"/>
              </a:rPr>
              <a:t>HABITACIONAL: </a:t>
            </a:r>
            <a:r>
              <a:rPr lang="pt-BR" sz="1600" dirty="0">
                <a:latin typeface="Arial"/>
                <a:cs typeface="Arial"/>
              </a:rPr>
              <a:t>resultado da utilização da edificação para fim habitacional permanente ou transitório </a:t>
            </a:r>
            <a:r>
              <a:rPr lang="pt-BR" sz="1600" dirty="0" err="1">
                <a:latin typeface="Arial"/>
                <a:cs typeface="Arial"/>
              </a:rPr>
              <a:t>subclassificando</a:t>
            </a:r>
            <a:r>
              <a:rPr lang="pt-BR" sz="1600" dirty="0">
                <a:latin typeface="Arial"/>
                <a:cs typeface="Arial"/>
              </a:rPr>
              <a:t>-se em:</a:t>
            </a:r>
            <a:endParaRPr lang="x-none" sz="1600" b="1" dirty="0">
              <a:solidFill>
                <a:srgbClr val="A8002B"/>
              </a:solidFill>
              <a:latin typeface="Arial"/>
              <a:cs typeface="Arial"/>
            </a:endParaRPr>
          </a:p>
          <a:p>
            <a:pPr marL="342900" indent="-342900" algn="just">
              <a:buFont typeface="+mj-lt"/>
              <a:buAutoNum type="arabicPeriod"/>
            </a:pPr>
            <a:endParaRPr lang="x-none" b="1" dirty="0">
              <a:solidFill>
                <a:srgbClr val="A8002B"/>
              </a:solidFill>
              <a:latin typeface="Arial"/>
              <a:cs typeface="Arial"/>
            </a:endParaRPr>
          </a:p>
          <a:p>
            <a:pPr marL="0" lvl="4" algn="just" fontAlgn="base"/>
            <a:r>
              <a:rPr lang="pt-BR" sz="1600" dirty="0">
                <a:solidFill>
                  <a:srgbClr val="FF0000"/>
                </a:solidFill>
                <a:latin typeface="Arial"/>
                <a:cs typeface="Arial"/>
              </a:rPr>
              <a:t>H1 – HABITAÇÃO UNIFAMILIAR </a:t>
            </a:r>
            <a:r>
              <a:rPr lang="pt-BR" sz="1600" dirty="0">
                <a:latin typeface="Arial"/>
                <a:cs typeface="Arial"/>
              </a:rPr>
              <a:t>– destina-se a edificação isolada destinada a servir de moradia a uma só família;</a:t>
            </a:r>
          </a:p>
          <a:p>
            <a:pPr marL="0" lvl="4" algn="just" fontAlgn="base"/>
            <a:endParaRPr lang="pt-BR" sz="1600" dirty="0">
              <a:solidFill>
                <a:srgbClr val="FF0000"/>
              </a:solidFill>
              <a:latin typeface="Arial"/>
              <a:cs typeface="Arial"/>
            </a:endParaRPr>
          </a:p>
          <a:p>
            <a:pPr marL="0" lvl="4" algn="just" fontAlgn="base"/>
            <a:r>
              <a:rPr lang="pt-BR" sz="1600" dirty="0">
                <a:solidFill>
                  <a:srgbClr val="FF0000"/>
                </a:solidFill>
                <a:latin typeface="Arial"/>
                <a:cs typeface="Arial"/>
              </a:rPr>
              <a:t>H2 – HABITAÇÃO MULTIFAMILIAR </a:t>
            </a:r>
            <a:r>
              <a:rPr lang="pt-BR" sz="1600" dirty="0">
                <a:latin typeface="Arial"/>
                <a:cs typeface="Arial"/>
              </a:rPr>
              <a:t>– destina-se a edificação que comporta mais de 2 (duas) unidades residenciais autônomas, agrupadas verticalmente com áreas de circulação interna comuns à edificação e acesso ao logradouro público;</a:t>
            </a:r>
          </a:p>
          <a:p>
            <a:pPr marL="0" lvl="4" algn="just" fontAlgn="base"/>
            <a:endParaRPr lang="pt-BR" sz="1600" dirty="0">
              <a:latin typeface="Arial"/>
              <a:cs typeface="Arial"/>
            </a:endParaRPr>
          </a:p>
          <a:p>
            <a:pPr marL="0" lvl="4" algn="just" fontAlgn="base"/>
            <a:r>
              <a:rPr lang="pt-BR" sz="1600" dirty="0">
                <a:solidFill>
                  <a:srgbClr val="FF0000"/>
                </a:solidFill>
                <a:latin typeface="Arial"/>
                <a:cs typeface="Arial"/>
              </a:rPr>
              <a:t>H3 – HABITAÇÕES UNIFAMILIARES EM SÉRIE </a:t>
            </a:r>
            <a:r>
              <a:rPr lang="pt-BR" sz="1600" dirty="0">
                <a:latin typeface="Arial"/>
                <a:cs typeface="Arial"/>
              </a:rPr>
              <a:t>– destinam-se a mais de uma unidade autônoma de residências unifamiliares agrupadas horizontalmente, paralelas ou transversais ao alinhamento predial;</a:t>
            </a:r>
          </a:p>
          <a:p>
            <a:pPr marL="0" lvl="4" algn="just" fontAlgn="base"/>
            <a:endParaRPr lang="pt-BR" sz="1600" dirty="0">
              <a:latin typeface="Arial"/>
              <a:cs typeface="Arial"/>
            </a:endParaRPr>
          </a:p>
          <a:p>
            <a:pPr marL="0" lvl="4" algn="just" fontAlgn="base"/>
            <a:r>
              <a:rPr lang="pt-BR" sz="1600" dirty="0">
                <a:solidFill>
                  <a:srgbClr val="FF0000"/>
                </a:solidFill>
                <a:latin typeface="Arial"/>
                <a:cs typeface="Arial"/>
              </a:rPr>
              <a:t>H4 – HABITAÇÃO DE INTERESSE SOCIAL </a:t>
            </a:r>
            <a:r>
              <a:rPr lang="pt-BR" sz="1600" dirty="0">
                <a:latin typeface="Arial"/>
                <a:cs typeface="Arial"/>
              </a:rPr>
              <a:t>– destina-se a implantação de Programas Habitacionais por entidades promotoras, empresas sob controle acionário do Poder Público, as cooperativas habitacionais, por entidades consideradas de interesse social no termos da Legislação Federal;</a:t>
            </a:r>
          </a:p>
          <a:p>
            <a:pPr marL="0" lvl="4" algn="just" fontAlgn="base"/>
            <a:endParaRPr lang="pt-BR" sz="1600" dirty="0">
              <a:solidFill>
                <a:srgbClr val="FF0000"/>
              </a:solidFill>
              <a:latin typeface="Arial"/>
              <a:cs typeface="Arial"/>
            </a:endParaRPr>
          </a:p>
          <a:p>
            <a:pPr marL="0" lvl="4" algn="just" fontAlgn="base"/>
            <a:r>
              <a:rPr lang="pt-BR" sz="1600" dirty="0">
                <a:solidFill>
                  <a:srgbClr val="FF0000"/>
                </a:solidFill>
                <a:latin typeface="Arial"/>
                <a:cs typeface="Arial"/>
              </a:rPr>
              <a:t>H5 – HABITAÇÃO TRANSITÓRIA </a:t>
            </a:r>
            <a:r>
              <a:rPr lang="pt-BR" sz="1600" dirty="0">
                <a:latin typeface="Arial"/>
                <a:cs typeface="Arial"/>
              </a:rPr>
              <a:t>– destina-se a edificação com unidades habitacionais destinadas ao uso transitório, onde se recebem hóspedes mediante remuneração (</a:t>
            </a:r>
            <a:r>
              <a:rPr lang="pt-BR" sz="1600" i="1" dirty="0">
                <a:latin typeface="Arial"/>
                <a:cs typeface="Arial"/>
              </a:rPr>
              <a:t>Apart</a:t>
            </a:r>
            <a:r>
              <a:rPr lang="pt-BR" sz="1600" dirty="0">
                <a:latin typeface="Arial"/>
                <a:cs typeface="Arial"/>
              </a:rPr>
              <a:t> Hotel, Pensão, Pousada, Hotel e Motel).</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124582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4308872"/>
          </a:xfrm>
          <a:prstGeom prst="rect">
            <a:avLst/>
          </a:prstGeom>
        </p:spPr>
        <p:txBody>
          <a:bodyPr wrap="square" numCol="1" spcCol="468000">
            <a:spAutoFit/>
          </a:bodyPr>
          <a:lstStyle/>
          <a:p>
            <a:pPr marL="342900" indent="-342900" algn="just">
              <a:buFont typeface="+mj-lt"/>
              <a:buAutoNum type="arabicPeriod" startAt="2"/>
            </a:pPr>
            <a:r>
              <a:rPr lang="x-none" b="1" dirty="0">
                <a:solidFill>
                  <a:srgbClr val="A8002B"/>
                </a:solidFill>
                <a:latin typeface="Arial"/>
                <a:cs typeface="Arial"/>
              </a:rPr>
              <a:t>SOCIAL E COMUNITÁRIO: </a:t>
            </a:r>
            <a:r>
              <a:rPr lang="pt-BR" sz="1600" dirty="0">
                <a:latin typeface="Arial"/>
                <a:cs typeface="Arial"/>
              </a:rPr>
              <a:t>espaços, estabelecimentos ou instalações destinadas à educação, lazer, cultura, saúde, assistência social, cultos religiosos, com parâmetros de ocupação específicos, </a:t>
            </a:r>
            <a:r>
              <a:rPr lang="pt-BR" sz="1600" dirty="0" err="1">
                <a:latin typeface="Arial"/>
                <a:cs typeface="Arial"/>
              </a:rPr>
              <a:t>subclassificando</a:t>
            </a:r>
            <a:r>
              <a:rPr lang="pt-BR" sz="1600" dirty="0">
                <a:latin typeface="Arial"/>
                <a:cs typeface="Arial"/>
              </a:rPr>
              <a:t>-se em: </a:t>
            </a:r>
            <a:endParaRPr lang="x-none" sz="1600" b="1" dirty="0">
              <a:solidFill>
                <a:srgbClr val="A8002B"/>
              </a:solidFill>
              <a:latin typeface="Arial"/>
              <a:cs typeface="Arial"/>
            </a:endParaRPr>
          </a:p>
          <a:p>
            <a:pPr indent="-342900" algn="just">
              <a:buFont typeface="+mj-lt"/>
              <a:buAutoNum type="arabicPeriod" startAt="2"/>
            </a:pPr>
            <a:endParaRPr lang="x-none" sz="1600" b="1" dirty="0">
              <a:solidFill>
                <a:srgbClr val="A8002B"/>
              </a:solidFill>
              <a:latin typeface="Arial"/>
              <a:cs typeface="Arial"/>
            </a:endParaRPr>
          </a:p>
          <a:p>
            <a:pPr marL="0" lvl="4" algn="just" fontAlgn="base"/>
            <a:r>
              <a:rPr lang="pt-BR" sz="1600" dirty="0">
                <a:solidFill>
                  <a:srgbClr val="FF0000"/>
                </a:solidFill>
                <a:latin typeface="Arial"/>
                <a:cs typeface="Arial"/>
              </a:rPr>
              <a:t>E1 – EQUIPAMENTO COMUNITÁRIO LOCAL </a:t>
            </a:r>
            <a:r>
              <a:rPr lang="pt-BR" sz="1600" dirty="0">
                <a:latin typeface="Arial"/>
                <a:cs typeface="Arial"/>
              </a:rPr>
              <a:t>– destina-se a atividades de atendimento direto, funcional ou especial ao uso residencial, tais como: ambulatório, posto de saúde, assistência social, berçário, creche, hotel para bebês, biblioteca, ensino maternal, pré-escolar, jardim de infância, escola especial, campo de futebol, ginásio, pequenas feiras, parques ambientais, praças e áreas de lazer e atividades similares;</a:t>
            </a:r>
          </a:p>
          <a:p>
            <a:pPr marL="0" lvl="4" algn="just" fontAlgn="base"/>
            <a:endParaRPr lang="pt-BR" sz="1600" dirty="0">
              <a:latin typeface="Arial"/>
              <a:cs typeface="Arial"/>
            </a:endParaRPr>
          </a:p>
          <a:p>
            <a:pPr marL="0" lvl="4" algn="just" fontAlgn="base"/>
            <a:r>
              <a:rPr lang="pt-BR" sz="1600" dirty="0">
                <a:solidFill>
                  <a:srgbClr val="FF0000"/>
                </a:solidFill>
                <a:latin typeface="Arial"/>
                <a:cs typeface="Arial"/>
              </a:rPr>
              <a:t>E2 – EQUIPAMENTO COMUNITÁRIO MUNICIPAL </a:t>
            </a:r>
            <a:r>
              <a:rPr lang="pt-BR" sz="1600" dirty="0">
                <a:latin typeface="Arial"/>
                <a:cs typeface="Arial"/>
              </a:rPr>
              <a:t>– destina-se a atividades potencialmente incômodas que impliquem em concentração de pessoas ou veículos e padrões viários especiais, tais como: auditório, centro de eventos, teatro, cinema, museu, sede cultural, centro de recreação, piscina pública, ringue de patinação, estabelecimentos de ensino fundamental e médio, hospital, maternidade, pronto socorro, sanatório, asilo, orfanato, clínica, centro de reabilitação, delegacias, fórum de justiça, sedes de órgãos públicos, autarquias, agência dos correios, telecomunicações e atividades similares;</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367415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2308324"/>
          </a:xfrm>
          <a:prstGeom prst="rect">
            <a:avLst/>
          </a:prstGeom>
        </p:spPr>
        <p:txBody>
          <a:bodyPr wrap="square" numCol="1" spcCol="468000">
            <a:spAutoFit/>
          </a:bodyPr>
          <a:lstStyle/>
          <a:p>
            <a:pPr indent="-342900" algn="just">
              <a:buFont typeface="+mj-lt"/>
              <a:buAutoNum type="arabicPeriod" startAt="2"/>
            </a:pPr>
            <a:endParaRPr lang="x-none" sz="1600" b="1" dirty="0">
              <a:solidFill>
                <a:srgbClr val="A8002B"/>
              </a:solidFill>
              <a:latin typeface="Arial"/>
              <a:cs typeface="Arial"/>
            </a:endParaRPr>
          </a:p>
          <a:p>
            <a:pPr marL="0" lvl="4" algn="just" fontAlgn="base"/>
            <a:r>
              <a:rPr lang="pt-BR" sz="1600" dirty="0">
                <a:solidFill>
                  <a:srgbClr val="FF0000"/>
                </a:solidFill>
                <a:latin typeface="Arial"/>
                <a:cs typeface="Arial"/>
              </a:rPr>
              <a:t>E3 – EQUIPAMENTO COMUNITÁRIO DE IMPACTO </a:t>
            </a:r>
            <a:r>
              <a:rPr lang="pt-BR" sz="1600" dirty="0">
                <a:latin typeface="Arial"/>
                <a:cs typeface="Arial"/>
              </a:rPr>
              <a:t>– destina-se a atividades incômodas, que impliquem em concentração de pessoas ou veículos, sujeitas a controle específico, exigindo EIV, tais como: autódromo, kartódromo, centro de equitação, hipódromo, estádio, pista de treinamento, clínicas com internação, cemitério, crematório, </a:t>
            </a:r>
            <a:r>
              <a:rPr lang="pt-BR" sz="1600" dirty="0" err="1">
                <a:latin typeface="Arial"/>
                <a:cs typeface="Arial"/>
              </a:rPr>
              <a:t>ossário</a:t>
            </a:r>
            <a:r>
              <a:rPr lang="pt-BR" sz="1600" dirty="0">
                <a:latin typeface="Arial"/>
                <a:cs typeface="Arial"/>
              </a:rPr>
              <a:t>, funerária, casa de detenção, quartéis, bombeiros, penitenciária, casa de culto, templo religioso, capela mortuária, salão paroquial, rodeio, campus universitário, estabelecimento de ensino de nível superior, </a:t>
            </a:r>
            <a:r>
              <a:rPr lang="pt-BR" sz="1600" i="1" dirty="0">
                <a:latin typeface="Arial"/>
                <a:cs typeface="Arial"/>
              </a:rPr>
              <a:t>camping</a:t>
            </a:r>
            <a:r>
              <a:rPr lang="pt-BR" sz="1600" dirty="0">
                <a:latin typeface="Arial"/>
                <a:cs typeface="Arial"/>
              </a:rPr>
              <a:t>, parque de diversão, circo, sede campestre de associações, parque de exposições, feiras de eventos, terminal rodoviário e atividades similares.</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792649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4062651"/>
          </a:xfrm>
          <a:prstGeom prst="rect">
            <a:avLst/>
          </a:prstGeom>
        </p:spPr>
        <p:txBody>
          <a:bodyPr wrap="square" numCol="1" spcCol="468000">
            <a:spAutoFit/>
          </a:bodyPr>
          <a:lstStyle/>
          <a:p>
            <a:pPr marL="342900" indent="-342900" algn="just">
              <a:buFont typeface="+mj-lt"/>
              <a:buAutoNum type="arabicPeriod" startAt="3"/>
            </a:pPr>
            <a:r>
              <a:rPr lang="x-none" b="1" dirty="0">
                <a:solidFill>
                  <a:srgbClr val="A8002B"/>
                </a:solidFill>
                <a:latin typeface="Arial"/>
                <a:cs typeface="Arial"/>
              </a:rPr>
              <a:t>COMERCIAL E DE SERVIÇOS: </a:t>
            </a:r>
            <a:r>
              <a:rPr lang="pt-BR" sz="1600" dirty="0">
                <a:latin typeface="Arial"/>
                <a:cs typeface="Arial"/>
              </a:rPr>
              <a:t>resultado da utilização da edificação para desempenho de atividade econômica caracterizada por uma relação de compra, venda ou troca visando o lucro e estabelecendo-se a circulação de mercadorias, ou atividades pelas quais fica caracterizado o préstimo de mão de obra ou assistência de ordem intelectual ou espiritual, </a:t>
            </a:r>
            <a:r>
              <a:rPr lang="pt-BR" sz="1600" dirty="0" err="1">
                <a:latin typeface="Arial"/>
                <a:cs typeface="Arial"/>
              </a:rPr>
              <a:t>subclassificando</a:t>
            </a:r>
            <a:r>
              <a:rPr lang="pt-BR" sz="1600" dirty="0">
                <a:latin typeface="Arial"/>
                <a:cs typeface="Arial"/>
              </a:rPr>
              <a:t>-se em: </a:t>
            </a:r>
            <a:endParaRPr lang="x-none" sz="1600" b="1" dirty="0">
              <a:solidFill>
                <a:srgbClr val="A8002B"/>
              </a:solidFill>
              <a:latin typeface="Arial"/>
              <a:cs typeface="Arial"/>
            </a:endParaRPr>
          </a:p>
          <a:p>
            <a:pPr indent="-342900" algn="just">
              <a:buFont typeface="+mj-lt"/>
              <a:buAutoNum type="arabicPeriod" startAt="3"/>
            </a:pPr>
            <a:endParaRPr lang="x-none" sz="1600" b="1" dirty="0">
              <a:solidFill>
                <a:srgbClr val="A8002B"/>
              </a:solidFill>
              <a:latin typeface="Arial"/>
              <a:cs typeface="Arial"/>
            </a:endParaRPr>
          </a:p>
          <a:p>
            <a:pPr marL="0" lvl="4" algn="just" fontAlgn="base"/>
            <a:r>
              <a:rPr lang="pt-BR" sz="1600" dirty="0">
                <a:solidFill>
                  <a:srgbClr val="FF0000"/>
                </a:solidFill>
                <a:latin typeface="Arial"/>
                <a:cs typeface="Arial"/>
              </a:rPr>
              <a:t>CS1 – COMÉRCIO E SERVIÇO VICINAL </a:t>
            </a:r>
            <a:r>
              <a:rPr lang="pt-BR" sz="1600" dirty="0">
                <a:latin typeface="Arial"/>
                <a:cs typeface="Arial"/>
              </a:rPr>
              <a:t>– destina-se a atividades comerciais varejistas e de prestação de serviços diversificados, de necessidades imediatas e cotidianas da população local, cuja natureza seja não incômodas, não nocivas e não perigosas, nos termos do artigo 4°, desta Lei, tais como: açougue, armarinhos, aviamentos, drogaria, farmácia, mercearia, quitanda, peixaria, hortifrutigranjeiros, papelaria, revistaria, posto de venda de pães, cafeteria, cantina, casa de chá, confeitaria, comércio de refeições embaladas, lanchonete, leiteria, livraria, panificadora, pastelaria, relojoaria, sorveteria, profissionais autônomos, atelier de profissionais autônomos, sapataria, serviços de datilografia, digitação, manicuro, agência de serviços postais, bilhar, </a:t>
            </a:r>
            <a:r>
              <a:rPr lang="pt-BR" sz="1600" i="1" dirty="0" err="1">
                <a:latin typeface="Arial"/>
                <a:cs typeface="Arial"/>
              </a:rPr>
              <a:t>snooker</a:t>
            </a:r>
            <a:r>
              <a:rPr lang="pt-BR" sz="1600" dirty="0">
                <a:latin typeface="Arial"/>
                <a:cs typeface="Arial"/>
              </a:rPr>
              <a:t>, pebolim, consultórios, escritório de comércio varejista, salão de beleza, barbearia, feiras livres e atividades similares;</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786494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3046988"/>
          </a:xfrm>
          <a:prstGeom prst="rect">
            <a:avLst/>
          </a:prstGeom>
        </p:spPr>
        <p:txBody>
          <a:bodyPr wrap="square" numCol="1" spcCol="468000">
            <a:spAutoFit/>
          </a:bodyPr>
          <a:lstStyle/>
          <a:p>
            <a:pPr indent="-342900" algn="just">
              <a:buFont typeface="+mj-lt"/>
              <a:buAutoNum type="arabicPeriod" startAt="3"/>
            </a:pPr>
            <a:endParaRPr lang="x-none" sz="1600" b="1" dirty="0">
              <a:solidFill>
                <a:srgbClr val="A8002B"/>
              </a:solidFill>
              <a:latin typeface="Arial"/>
              <a:cs typeface="Arial"/>
            </a:endParaRPr>
          </a:p>
          <a:p>
            <a:pPr marL="0" lvl="4" algn="just" fontAlgn="base"/>
            <a:r>
              <a:rPr lang="pt-BR" sz="1600" dirty="0">
                <a:solidFill>
                  <a:srgbClr val="FF0000"/>
                </a:solidFill>
                <a:latin typeface="Arial"/>
                <a:cs typeface="Arial"/>
              </a:rPr>
              <a:t>CS2 – COMÉRCIO E SERVIÇO DE CENTRALIDADE </a:t>
            </a:r>
            <a:r>
              <a:rPr lang="pt-BR" sz="1600" dirty="0">
                <a:latin typeface="Arial"/>
                <a:cs typeface="Arial"/>
              </a:rPr>
              <a:t>– destina-se a atividades comerciais varejistas e de prestação de serviços ao atendimento de maior abrangência, que impliquem em concentração de pessoas ou veículos, tais como: bares, academias, agência bancária, entidades financeiras, casa lotérica, jogos eletrônicos, </a:t>
            </a:r>
            <a:r>
              <a:rPr lang="pt-BR" sz="1600" i="1" dirty="0" err="1">
                <a:latin typeface="Arial"/>
                <a:cs typeface="Arial"/>
              </a:rPr>
              <a:t>lan</a:t>
            </a:r>
            <a:r>
              <a:rPr lang="pt-BR" sz="1600" i="1" dirty="0">
                <a:latin typeface="Arial"/>
                <a:cs typeface="Arial"/>
              </a:rPr>
              <a:t> </a:t>
            </a:r>
            <a:r>
              <a:rPr lang="pt-BR" sz="1600" i="1" dirty="0" err="1">
                <a:latin typeface="Arial"/>
                <a:cs typeface="Arial"/>
              </a:rPr>
              <a:t>house</a:t>
            </a:r>
            <a:r>
              <a:rPr lang="pt-BR" sz="1600" dirty="0">
                <a:latin typeface="Arial"/>
                <a:cs typeface="Arial"/>
              </a:rPr>
              <a:t>, floricultura, flores ornamentais, joalheria, óptica, vídeo locadora, choperia, churrascaria, petiscaria, pizzaria, restaurante, </a:t>
            </a:r>
            <a:r>
              <a:rPr lang="pt-BR" sz="1600" dirty="0" err="1">
                <a:latin typeface="Arial"/>
                <a:cs typeface="Arial"/>
              </a:rPr>
              <a:t>rotisseria</a:t>
            </a:r>
            <a:r>
              <a:rPr lang="pt-BR" sz="1600" dirty="0">
                <a:latin typeface="Arial"/>
                <a:cs typeface="Arial"/>
              </a:rPr>
              <a:t>, </a:t>
            </a:r>
            <a:r>
              <a:rPr lang="pt-BR" sz="1600" i="1" dirty="0">
                <a:latin typeface="Arial"/>
                <a:cs typeface="Arial"/>
              </a:rPr>
              <a:t>buffet</a:t>
            </a:r>
            <a:r>
              <a:rPr lang="pt-BR" sz="1600" dirty="0">
                <a:latin typeface="Arial"/>
                <a:cs typeface="Arial"/>
              </a:rPr>
              <a:t> com salão de festas, </a:t>
            </a:r>
            <a:r>
              <a:rPr lang="pt-BR" sz="1600" i="1" dirty="0" err="1">
                <a:latin typeface="Arial"/>
                <a:cs typeface="Arial"/>
              </a:rPr>
              <a:t>serv-car</a:t>
            </a:r>
            <a:r>
              <a:rPr lang="pt-BR" sz="1600" dirty="0">
                <a:latin typeface="Arial"/>
                <a:cs typeface="Arial"/>
              </a:rPr>
              <a:t>, estacionamento comercial, escritórios administrativos, escritório de comércio atacadista, edifícios de escritórios, lojas, auto peças, boutiques, sede de empresas, imobiliárias, estabelecimentos de ensino de cursos livres, centro de treinamento de condutores, comércio varejista de extintores, livraria, clínicas, laboratórios de análises clínicas, radiológicos e fotográficos, lavanderia, vidraçaria, </a:t>
            </a:r>
            <a:r>
              <a:rPr lang="pt-BR" sz="1600" i="1" dirty="0">
                <a:latin typeface="Arial"/>
                <a:cs typeface="Arial"/>
              </a:rPr>
              <a:t>pet shops</a:t>
            </a:r>
            <a:r>
              <a:rPr lang="pt-BR" sz="1600" dirty="0">
                <a:latin typeface="Arial"/>
                <a:cs typeface="Arial"/>
              </a:rPr>
              <a:t> e atividades similares;</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210533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3293209"/>
          </a:xfrm>
          <a:prstGeom prst="rect">
            <a:avLst/>
          </a:prstGeom>
        </p:spPr>
        <p:txBody>
          <a:bodyPr wrap="square" numCol="1" spcCol="468000">
            <a:spAutoFit/>
          </a:bodyPr>
          <a:lstStyle/>
          <a:p>
            <a:pPr marL="0" lvl="4" algn="just" fontAlgn="base"/>
            <a:endParaRPr lang="pt-BR" sz="1600" dirty="0">
              <a:latin typeface="Arial"/>
              <a:cs typeface="Arial"/>
            </a:endParaRPr>
          </a:p>
          <a:p>
            <a:pPr marL="0" lvl="4" algn="just" fontAlgn="base"/>
            <a:r>
              <a:rPr lang="pt-BR" sz="1600" dirty="0">
                <a:solidFill>
                  <a:srgbClr val="FF0000"/>
                </a:solidFill>
                <a:latin typeface="Arial"/>
                <a:cs typeface="Arial"/>
              </a:rPr>
              <a:t>CS3 – COMÉRCIO E SERVIÇO REGIONAL </a:t>
            </a:r>
            <a:r>
              <a:rPr lang="pt-BR" sz="1600" dirty="0">
                <a:latin typeface="Arial"/>
                <a:cs typeface="Arial"/>
              </a:rPr>
              <a:t>– destina-se a atividades comerciais varejistas e atacadistas ou de prestação de serviços para atender à população em geral, que por seu porte ou natureza, gerem ruído excessivo, odores incômodos e tráfego de veículos pesados, necessitando de análise individual pelos: Poder Executivo e Conselho Municipal da Cidade (CONCIDADE), de tais atividades como: </a:t>
            </a:r>
            <a:r>
              <a:rPr lang="pt-BR" sz="1600" dirty="0" err="1">
                <a:latin typeface="Arial"/>
                <a:cs typeface="Arial"/>
              </a:rPr>
              <a:t>super</a:t>
            </a:r>
            <a:r>
              <a:rPr lang="pt-BR" sz="1600" dirty="0">
                <a:latin typeface="Arial"/>
                <a:cs typeface="Arial"/>
              </a:rPr>
              <a:t> e hipermercados, lojas de departamentos, centros comerciais, </a:t>
            </a:r>
            <a:r>
              <a:rPr lang="pt-BR" sz="1600" i="1" dirty="0">
                <a:latin typeface="Arial"/>
                <a:cs typeface="Arial"/>
              </a:rPr>
              <a:t>shopping centers, </a:t>
            </a:r>
            <a:r>
              <a:rPr lang="pt-BR" sz="1600" dirty="0">
                <a:latin typeface="Arial"/>
                <a:cs typeface="Arial"/>
              </a:rPr>
              <a:t>comércio de material de construção, comércio de veículos e acessórios, posto de venda de gás liquefeito, posto de gasolina, borracharia, oficina mecânica de veículos, retífica de automóveis e motores, distribuidoras de peças, serviços de lavagem de veículos, agenciamento de cargas, canil, marmorarias, comércio atacadista, comércio varejista de grandes equipamentos, construtoras, depósitos, armazéns gerais, entrepostos, hospital veterinário, hotel para animais, impressoras, editoras, grandes oficinas de lataria e pintura, serviços de coleta de lixo e transportadora;</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435959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3539430"/>
          </a:xfrm>
          <a:prstGeom prst="rect">
            <a:avLst/>
          </a:prstGeom>
        </p:spPr>
        <p:txBody>
          <a:bodyPr wrap="square" numCol="1" spcCol="468000">
            <a:spAutoFit/>
          </a:bodyPr>
          <a:lstStyle/>
          <a:p>
            <a:pPr marL="0" lvl="4" algn="just" fontAlgn="base"/>
            <a:endParaRPr lang="pt-BR" sz="1600" dirty="0">
              <a:solidFill>
                <a:srgbClr val="FF0000"/>
              </a:solidFill>
              <a:latin typeface="Arial"/>
              <a:cs typeface="Arial"/>
            </a:endParaRPr>
          </a:p>
          <a:p>
            <a:pPr marL="0" lvl="4" algn="just" fontAlgn="base"/>
            <a:r>
              <a:rPr lang="pt-BR" sz="1600" dirty="0">
                <a:solidFill>
                  <a:srgbClr val="FF0000"/>
                </a:solidFill>
                <a:latin typeface="Arial"/>
                <a:cs typeface="Arial"/>
              </a:rPr>
              <a:t>CS4 – COMÉRCIO E SERVIÇO ESPECÍFICO </a:t>
            </a:r>
            <a:r>
              <a:rPr lang="pt-BR" sz="1600" dirty="0">
                <a:latin typeface="Arial"/>
                <a:cs typeface="Arial"/>
              </a:rPr>
              <a:t>– destina-se a atividades peculiares cuja adequação à vizinhança e ao sistema viário depende de análise especial, exigindo EIV, tais como: depósito de materiais de construção e ferragens, armazéns gerais de estocagem, depósito de aparas de papel, distribuidora de alimentos, armazém de GLP, depósito de plásticos, cooperativas, silos, centro de controle de voo, comércio varejista de combustíveis, comércio varejista de derivados de petróleo, posto de abastecimento de aeronaves, serviços de bombas de combustível para abastecimento de veículos da empresa, estações de controle e depósito de gás, aeroporto, subestação reguladora de energia elétrica, de telecomunicações e torre de telecomunicação, usina de incineração, depósito e/ou usina de tratamento de resíduos e comércio de sucatas, postos de serviços pesados, depósitos pesados (sucatas), transportadoras de médio e grande porte, oficinas de máquinas pesadas, revenda de caminhões e máquinas pesadas, guinchos, prédios de garagens, garagens de empresa de ônibus.</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869145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4801315"/>
          </a:xfrm>
          <a:prstGeom prst="rect">
            <a:avLst/>
          </a:prstGeom>
        </p:spPr>
        <p:txBody>
          <a:bodyPr wrap="square" numCol="1" spcCol="468000">
            <a:spAutoFit/>
          </a:bodyPr>
          <a:lstStyle/>
          <a:p>
            <a:pPr marL="0" lvl="4" algn="just" fontAlgn="base"/>
            <a:endParaRPr lang="pt-BR" sz="1600" dirty="0">
              <a:solidFill>
                <a:srgbClr val="FF0000"/>
              </a:solidFill>
              <a:latin typeface="Arial"/>
              <a:cs typeface="Arial"/>
            </a:endParaRPr>
          </a:p>
          <a:p>
            <a:pPr marL="0" lvl="4" algn="just" fontAlgn="base"/>
            <a:r>
              <a:rPr lang="pt-BR" sz="1600" dirty="0">
                <a:solidFill>
                  <a:srgbClr val="FF0000"/>
                </a:solidFill>
                <a:latin typeface="Arial"/>
                <a:cs typeface="Arial"/>
              </a:rPr>
              <a:t>CS5 – COMÉRCIO E SERVIÇO NOTURNO </a:t>
            </a:r>
            <a:r>
              <a:rPr lang="pt-BR" sz="1600" dirty="0">
                <a:latin typeface="Arial"/>
                <a:cs typeface="Arial"/>
              </a:rPr>
              <a:t>- destina-se a atividades comerciais varejistas e de prestação de serviços para atender à população em geral, que impliquem em concentração de pessoas ou veículos, que por seu porte ou natureza, gerem ruído excessivo, necessitando de análise individual pelos: Poder Executivo e Conselho Municipal da Cidade (CONCIDADE), cuja adequação à vizinhança e ao sistema viário depende de análise especial, exigindo EIV, tais como: boates e casas de espetáculo, discotecas, danceterias, salões de baile e similares.</a:t>
            </a:r>
          </a:p>
          <a:p>
            <a:pPr marL="0" lvl="4" algn="just" fontAlgn="base"/>
            <a:endParaRPr lang="pt-BR" sz="1600" dirty="0">
              <a:latin typeface="Arial"/>
              <a:cs typeface="Arial"/>
            </a:endParaRPr>
          </a:p>
          <a:p>
            <a:pPr marL="0" lvl="4" algn="just" fontAlgn="base"/>
            <a:endParaRPr lang="pt-BR" sz="1600" dirty="0">
              <a:latin typeface="Arial"/>
              <a:cs typeface="Arial"/>
            </a:endParaRPr>
          </a:p>
          <a:p>
            <a:pPr marL="0" lvl="4" algn="just" fontAlgn="base"/>
            <a:endParaRPr lang="pt-BR" sz="1600" dirty="0">
              <a:latin typeface="Arial"/>
              <a:cs typeface="Arial"/>
            </a:endParaRPr>
          </a:p>
          <a:p>
            <a:pPr marL="0" lvl="4" algn="just" fontAlgn="base"/>
            <a:endParaRPr lang="pt-BR" sz="1600" dirty="0">
              <a:latin typeface="Arial"/>
              <a:cs typeface="Arial"/>
            </a:endParaRPr>
          </a:p>
          <a:p>
            <a:pPr marL="342900" lvl="4" indent="-342900" algn="just" fontAlgn="base">
              <a:buFont typeface="+mj-lt"/>
              <a:buAutoNum type="arabicPeriod" startAt="4"/>
            </a:pPr>
            <a:r>
              <a:rPr lang="x-none" b="1" dirty="0">
                <a:solidFill>
                  <a:srgbClr val="A8002B"/>
                </a:solidFill>
                <a:latin typeface="Arial"/>
                <a:cs typeface="Arial"/>
              </a:rPr>
              <a:t>INDUSTRIAL: </a:t>
            </a:r>
            <a:r>
              <a:rPr lang="pt-BR" sz="1600" dirty="0">
                <a:latin typeface="Arial"/>
                <a:cs typeface="Arial"/>
              </a:rPr>
              <a:t>resultado da utilização da edificação para desempenho de atividade econômica caracterizada pela transformação de matéria prima em bens de consumo de qualquer natureza ou extração de matéria prima, </a:t>
            </a:r>
            <a:r>
              <a:rPr lang="pt-BR" sz="1600" dirty="0" err="1">
                <a:latin typeface="Arial"/>
                <a:cs typeface="Arial"/>
              </a:rPr>
              <a:t>subclassificando</a:t>
            </a:r>
            <a:r>
              <a:rPr lang="pt-BR" sz="1600" dirty="0">
                <a:latin typeface="Arial"/>
                <a:cs typeface="Arial"/>
              </a:rPr>
              <a:t>-se em: </a:t>
            </a:r>
          </a:p>
          <a:p>
            <a:pPr marL="342900" lvl="4" indent="-342900" algn="just" fontAlgn="base">
              <a:buFont typeface="+mj-lt"/>
              <a:buAutoNum type="arabicPeriod" startAt="4"/>
            </a:pPr>
            <a:endParaRPr lang="pt-BR" sz="1600" dirty="0">
              <a:latin typeface="Arial"/>
              <a:cs typeface="Arial"/>
            </a:endParaRPr>
          </a:p>
          <a:p>
            <a:pPr marL="0" lvl="4" algn="just" fontAlgn="base"/>
            <a:r>
              <a:rPr lang="pt-BR" sz="1600" dirty="0">
                <a:solidFill>
                  <a:srgbClr val="FF0000"/>
                </a:solidFill>
                <a:latin typeface="Arial"/>
                <a:cs typeface="Arial"/>
              </a:rPr>
              <a:t>I1 – INDÚSTRIA CASEIRA </a:t>
            </a:r>
            <a:r>
              <a:rPr lang="pt-BR" sz="1600" dirty="0">
                <a:latin typeface="Arial"/>
                <a:cs typeface="Arial"/>
              </a:rPr>
              <a:t>– destina-se a </a:t>
            </a:r>
            <a:r>
              <a:rPr lang="pt-BR" sz="1600" dirty="0" err="1">
                <a:latin typeface="Arial"/>
                <a:cs typeface="Arial"/>
              </a:rPr>
              <a:t>microindústria</a:t>
            </a:r>
            <a:r>
              <a:rPr lang="pt-BR" sz="1600" dirty="0">
                <a:latin typeface="Arial"/>
                <a:cs typeface="Arial"/>
              </a:rPr>
              <a:t> artesanal não incômoda, não nociva e não perigosa para as atividades de seu entorno; </a:t>
            </a:r>
          </a:p>
          <a:p>
            <a:pPr marL="342900" lvl="4" indent="-342900" algn="just" fontAlgn="base">
              <a:buFont typeface="+mj-lt"/>
              <a:buAutoNum type="arabicPeriod" startAt="4"/>
            </a:pPr>
            <a:endParaRPr lang="pt-BR" sz="1600" dirty="0">
              <a:latin typeface="Arial"/>
              <a:cs typeface="Arial"/>
            </a:endParaRP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120467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3785652"/>
          </a:xfrm>
          <a:prstGeom prst="rect">
            <a:avLst/>
          </a:prstGeom>
        </p:spPr>
        <p:txBody>
          <a:bodyPr wrap="square" numCol="1" spcCol="468000">
            <a:spAutoFit/>
          </a:bodyPr>
          <a:lstStyle/>
          <a:p>
            <a:pPr marL="0" lvl="4" algn="just" fontAlgn="base"/>
            <a:endParaRPr lang="pt-BR" sz="1600" dirty="0">
              <a:latin typeface="Arial"/>
              <a:cs typeface="Arial"/>
            </a:endParaRPr>
          </a:p>
          <a:p>
            <a:pPr marL="0" lvl="4" algn="just" fontAlgn="base"/>
            <a:r>
              <a:rPr lang="pt-BR" sz="1600" dirty="0">
                <a:solidFill>
                  <a:srgbClr val="FF0000"/>
                </a:solidFill>
                <a:latin typeface="Arial"/>
                <a:cs typeface="Arial"/>
              </a:rPr>
              <a:t>I2 – INDÚSTRIA INCÔMODA </a:t>
            </a:r>
            <a:r>
              <a:rPr lang="pt-BR" sz="1600" dirty="0">
                <a:latin typeface="Arial"/>
                <a:cs typeface="Arial"/>
              </a:rPr>
              <a:t>– destina-se a indústria potencialmente incômoda, não nociva e não perigosa tais como: serviço industrial de usinagem, soldas e semelhantes e reparação de máquinas ou manutenção de máquinas, aparelhos, equipamentos e veículos; fabricação de artigos de carpintaria e de estruturas, artigos para usos doméstico, industrial ou comercial, móveis e artefatos de madeira, bambu, vime, junco, ou palha trançada, exclui-se chapéus; fabricação de artefatos diversos de couros e peles, exclui-se calçados, artigos de vestuário e selaria; fabricação de produtos de perfumaria e velas; fabricação de artigos de material plástico diversos (fitas, flâmulas, dísticos, brindes, objetos de adornos, artigos de escritórios) e para embalagem e acondicionamento, impressos ou não; recuperação de resíduos têxteis e fabricação de estopa, materiais para estofos, malharia, tecidos elásticos e artigos de passamanaria, fitas, filós, rendas e bordados; confecções de roupas e artefatos de tecido; industrialização de produtos de origem animal ou de origem vegetal; fabricação e engarrafamento de bebidas; todas as atividades da indústria editorial e gráfica;</a:t>
            </a:r>
          </a:p>
          <a:p>
            <a:pPr marL="342900" lvl="4" indent="-342900" algn="just" fontAlgn="base">
              <a:buFont typeface="+mj-lt"/>
              <a:buAutoNum type="arabicPeriod" startAt="4"/>
            </a:pPr>
            <a:endParaRPr lang="pt-BR" sz="1600" dirty="0">
              <a:latin typeface="Arial"/>
              <a:cs typeface="Arial"/>
            </a:endParaRP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06426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Retângulo 1"/>
          <p:cNvSpPr/>
          <p:nvPr/>
        </p:nvSpPr>
        <p:spPr>
          <a:xfrm>
            <a:off x="0" y="3173579"/>
            <a:ext cx="9144000" cy="1323439"/>
          </a:xfrm>
          <a:prstGeom prst="rect">
            <a:avLst/>
          </a:prstGeom>
        </p:spPr>
        <p:txBody>
          <a:bodyPr>
            <a:spAutoFit/>
          </a:bodyPr>
          <a:lstStyle/>
          <a:p>
            <a:pPr algn="ctr"/>
            <a:r>
              <a:rPr lang="pt-BR" sz="4000" b="1" dirty="0">
                <a:solidFill>
                  <a:srgbClr val="800000"/>
                </a:solidFill>
                <a:effectLst>
                  <a:outerShdw blurRad="38100" dist="38100" dir="2700000" algn="tl">
                    <a:srgbClr val="DDDDDD"/>
                  </a:outerShdw>
                </a:effectLst>
                <a:latin typeface="Arial"/>
                <a:cs typeface="Arial"/>
              </a:rPr>
              <a:t>1. (RE)ORDENAMENTO TERRITORIAL</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675294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909954"/>
            <a:ext cx="8646732" cy="5293758"/>
          </a:xfrm>
          <a:prstGeom prst="rect">
            <a:avLst/>
          </a:prstGeom>
        </p:spPr>
        <p:txBody>
          <a:bodyPr wrap="square" numCol="1" spcCol="468000">
            <a:spAutoFit/>
          </a:bodyPr>
          <a:lstStyle/>
          <a:p>
            <a:pPr marL="0" lvl="4" algn="just" fontAlgn="base"/>
            <a:r>
              <a:rPr lang="pt-BR" sz="1600" dirty="0">
                <a:solidFill>
                  <a:srgbClr val="FF0000"/>
                </a:solidFill>
                <a:latin typeface="Arial"/>
                <a:cs typeface="Arial"/>
              </a:rPr>
              <a:t>I3 – INDÚSTRIA NOCIVA </a:t>
            </a:r>
            <a:r>
              <a:rPr lang="pt-BR" sz="1300" dirty="0">
                <a:latin typeface="Arial"/>
                <a:cs typeface="Arial"/>
              </a:rPr>
              <a:t>– destina-se a indústria de atividades incômodas e potencialmente nocivas e potencialmente perigosas tais como: aparelhamento de pedras para construção e execução de trabalhos em mármores, ardósia, granito e outras pedras; fabricação de telhas, tijolos e outros artigos de barro cozido; fabricação de peças, ornatos e estruturas de amianto; elaboração de vidro e cristal; elaboração de produtos diversos de minerais não metálicos; produção de laminados de aço; realização de acabamento de superfícies (jateamento); fabricação de artigos de metal, sem tratamento químico superficial ou </a:t>
            </a:r>
            <a:r>
              <a:rPr lang="pt-BR" sz="1300" dirty="0" err="1">
                <a:latin typeface="Arial"/>
                <a:cs typeface="Arial"/>
              </a:rPr>
              <a:t>galvanotécnico</a:t>
            </a:r>
            <a:r>
              <a:rPr lang="pt-BR" sz="1300" dirty="0">
                <a:latin typeface="Arial"/>
                <a:cs typeface="Arial"/>
              </a:rPr>
              <a:t> ou pintura por aspersão, aplicação de verniz ou esmaltagem; fabricação de máquinas, aparelhos, peças e acessórios sem tratamento térmico, </a:t>
            </a:r>
            <a:r>
              <a:rPr lang="pt-BR" sz="1300" dirty="0" err="1">
                <a:latin typeface="Arial"/>
                <a:cs typeface="Arial"/>
              </a:rPr>
              <a:t>galvanotécnico</a:t>
            </a:r>
            <a:r>
              <a:rPr lang="pt-BR" sz="1300" dirty="0">
                <a:latin typeface="Arial"/>
                <a:cs typeface="Arial"/>
              </a:rPr>
              <a:t> ou fundição; fabricação de material elétrico; fabricação de máquinas, aparelhos e equipamentos para comunicação e informática; desdobramento de madeiras, excluindo-se serrarias; manufatura de artefatos de papel, papelão, cartolina e cartão impressos ou não, simples ou plastificados, sem a produção de papel, papelão, cartolina e cartão; beneficiamento de borracha natural; fabricação e recondicionamento de pneumáticos, câmaras-de-ar e material para recondicionamento de pneumáticos; fabricação de artefatos de borracha (peças e acessórios para veículos, máquinas e aparelhos, correias, canos, tubos, artigos para uso doméstico, galochas e botas), exclui-se artigos de vestuário; fabricação de resinas e de fibras e fios artificiais e sintéticos e de borracha e látex sintéticos; fabricação de concentrados aromáticos naturais, artificiais e sintéticos, inclusive mescla; fabricação de tintas, esmaltes, lacas, vernizes, impermeabilizantes, solventes e secantes; todas as atividades industriais dedicadas à fabricação de produtos farmacêuticos e veterinários; fabricação de sabão, detergentes e glicerina; produção de óleos, gorduras animais e ceras vegetais em bruto, óleos de essências vegetais e outros produtos de destilação da madeira, exclui-se refinação de produtos alimentares; beneficiamento, moagem, torrefação e fabricação de produtos alimentares; refinação e preparação de óleos e gorduras vegetais, produção de manteiga de cacau e gorduras de origem animal destinadas a alimentação; fabricação de vinagre; resfriamento e distribuição de leite; fabricação de fermentos e leveduras; preparação de fumo, fabricação de cigarros, charutos e cigarrilhas e outras atividades de elaboração do tabaco, não especificadas ou não classificadas; beneficiamento, fiação e tecelagem de fibras têxteis vegetais ou de origem animal, artificiais e sintéticas, e de tecidos especiais; lavação e amaciamento; acabamento de fios e tecidos não processados em fiações e tecelagens; usinas de produção de concreto;</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687770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3" name="Rectangle 2"/>
          <p:cNvSpPr/>
          <p:nvPr/>
        </p:nvSpPr>
        <p:spPr>
          <a:xfrm>
            <a:off x="256721" y="884298"/>
            <a:ext cx="8646732" cy="5632311"/>
          </a:xfrm>
          <a:prstGeom prst="rect">
            <a:avLst/>
          </a:prstGeom>
        </p:spPr>
        <p:txBody>
          <a:bodyPr wrap="square" numCol="1" spcCol="468000">
            <a:spAutoFit/>
          </a:bodyPr>
          <a:lstStyle/>
          <a:p>
            <a:pPr marL="0" lvl="4" algn="just" fontAlgn="base"/>
            <a:r>
              <a:rPr lang="pt-BR" sz="1600" dirty="0">
                <a:solidFill>
                  <a:srgbClr val="FF0000"/>
                </a:solidFill>
                <a:latin typeface="Arial"/>
                <a:cs typeface="Arial"/>
              </a:rPr>
              <a:t>I4 – INDÚSTRIA PERIGOSA </a:t>
            </a:r>
            <a:r>
              <a:rPr lang="pt-BR" sz="1500" dirty="0">
                <a:latin typeface="Arial"/>
                <a:cs typeface="Arial"/>
              </a:rPr>
              <a:t>– destina-se a indústria de atividades incômodas, nocivas e perigosas estando sujeitas a aprovação de órgãos estaduais competentes para sua implantação no Município, tais como: beneficiamento de minerais com flotação; fabricação de material cerâmico e de cimento; beneficiamento e preparação de carvão mineral, não associado à extração; siderurgia e elaboração de produtos siderúrgicos com redução de minérios, inclusive ferro-gusa; produção de ferro e aço e suas ligas em qualquer forma, sem redução de minério, com fusão, metalurgia dos metais e ligas não ferrosos em formas primárias, inclusive metais preciosos; fabricação de artigos de metal, não especificados ou não classificados, com tratamento químico superficial, </a:t>
            </a:r>
            <a:r>
              <a:rPr lang="pt-BR" sz="1500" dirty="0" err="1">
                <a:latin typeface="Arial"/>
                <a:cs typeface="Arial"/>
              </a:rPr>
              <a:t>galvanotécnico</a:t>
            </a:r>
            <a:r>
              <a:rPr lang="pt-BR" sz="1500" dirty="0">
                <a:latin typeface="Arial"/>
                <a:cs typeface="Arial"/>
              </a:rPr>
              <a:t> ou pintura por aspersão, aplicação de verniz ou esmaltagem; fabricação de pilhas, baterias e acumuladores; fabricação de papel ou celulose; curtimento e outras preparações de couros e peles; produção de elementos químicos e produtos químicos inorgânicos, orgânicos, </a:t>
            </a:r>
            <a:r>
              <a:rPr lang="pt-BR" sz="1500" dirty="0" err="1">
                <a:latin typeface="Arial"/>
                <a:cs typeface="Arial"/>
              </a:rPr>
              <a:t>organoinorgânicos</a:t>
            </a:r>
            <a:r>
              <a:rPr lang="pt-BR" sz="1500" dirty="0">
                <a:latin typeface="Arial"/>
                <a:cs typeface="Arial"/>
              </a:rPr>
              <a:t>, excluindo-se produtos derivados do processamento do petróleo, de rochas oleígenas, do carvão mineral e de madeira; fabricação de adubos, fertilizantes e corretivos de solo; fabricação de corantes e pigmentos; recuperação e refino de óleos minerais, vegetais e animais; fabricação de preparados para limpeza e polimento, desinfetantes, inseticidas, germicidas e fungicidas; fabricação de artefatos têxteis, com estamparia ou tintura; tingimento, estamparia e outros acabamentos em peças do vestuário e artefatos diversos de tecidos; refino do petróleo e destilação de álcool por processamento de cana-de-açúcar, mandioca, madeira e outros vegetais; abate de animais em abatedouros, frigoríficos e charqueadas, preparação de conservas de carnes e produção de banha de porco e de outras gorduras domésticas de origem animal; preparação de pescado e fabricação de conservas de pescado; preparação do leite e fabricação de produtos de laticínios: fabricação de rações balanceadas e de alimentos preparados para animais, inclusive farinhas de carne, sangue, osso, peixe e pena; usinas de produção de concreto asfáltico; fabricação de carvão vegetal, ativado e </a:t>
            </a:r>
            <a:r>
              <a:rPr lang="pt-BR" sz="1500" i="1" dirty="0">
                <a:latin typeface="Arial"/>
                <a:cs typeface="Arial"/>
              </a:rPr>
              <a:t>Cardiff</a:t>
            </a:r>
            <a:r>
              <a:rPr lang="pt-BR" sz="1500" dirty="0">
                <a:latin typeface="Arial"/>
                <a:cs typeface="Arial"/>
              </a:rPr>
              <a:t>.</a:t>
            </a:r>
          </a:p>
        </p:txBody>
      </p:sp>
      <p:grpSp>
        <p:nvGrpSpPr>
          <p:cNvPr id="14" name="Grupo 12"/>
          <p:cNvGrpSpPr/>
          <p:nvPr/>
        </p:nvGrpSpPr>
        <p:grpSpPr>
          <a:xfrm>
            <a:off x="0" y="733193"/>
            <a:ext cx="9144000" cy="112961"/>
            <a:chOff x="0" y="733193"/>
            <a:chExt cx="9144000" cy="112961"/>
          </a:xfrm>
        </p:grpSpPr>
        <p:cxnSp>
          <p:nvCxnSpPr>
            <p:cNvPr id="15"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675710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CaixaDeTexto 11"/>
          <p:cNvSpPr txBox="1"/>
          <p:nvPr/>
        </p:nvSpPr>
        <p:spPr>
          <a:xfrm>
            <a:off x="-76633" y="1134361"/>
            <a:ext cx="9144000" cy="461665"/>
          </a:xfrm>
          <a:prstGeom prst="rect">
            <a:avLst/>
          </a:prstGeom>
          <a:noFill/>
        </p:spPr>
        <p:txBody>
          <a:bodyPr wrap="square" rtlCol="0">
            <a:spAutoFit/>
          </a:bodyPr>
          <a:lstStyle/>
          <a:p>
            <a:pPr algn="ctr"/>
            <a:r>
              <a:rPr lang="pt-BR" sz="2400" b="1" dirty="0">
                <a:solidFill>
                  <a:srgbClr val="1F4E79"/>
                </a:solidFill>
                <a:latin typeface="Arial" panose="020B0604020202020204" pitchFamily="34" charset="0"/>
                <a:cs typeface="Arial" panose="020B0604020202020204" pitchFamily="34" charset="0"/>
              </a:rPr>
              <a:t>ÍNDICES DE OCUPAÇÃO DO SOLO</a:t>
            </a:r>
          </a:p>
        </p:txBody>
      </p:sp>
      <p:sp>
        <p:nvSpPr>
          <p:cNvPr id="14" name="Rectangle 13"/>
          <p:cNvSpPr/>
          <p:nvPr/>
        </p:nvSpPr>
        <p:spPr>
          <a:xfrm>
            <a:off x="337791" y="1834047"/>
            <a:ext cx="8806209" cy="3618939"/>
          </a:xfrm>
          <a:prstGeom prst="rect">
            <a:avLst/>
          </a:prstGeom>
        </p:spPr>
        <p:txBody>
          <a:bodyPr wrap="square" numCol="1" spcCol="468000">
            <a:spAutoFit/>
          </a:bodyPr>
          <a:lstStyle/>
          <a:p>
            <a:pPr marL="285750" lvl="3" indent="-285750" fontAlgn="base">
              <a:lnSpc>
                <a:spcPct val="150000"/>
              </a:lnSpc>
              <a:buFont typeface="Arial"/>
              <a:buChar char="•"/>
            </a:pPr>
            <a:r>
              <a:rPr lang="pt-BR" sz="2200" dirty="0">
                <a:latin typeface="Arial"/>
                <a:cs typeface="Arial"/>
              </a:rPr>
              <a:t>Área mínima do lote de meio de quadra e de esquina;</a:t>
            </a:r>
          </a:p>
          <a:p>
            <a:pPr marL="285750" lvl="3" indent="-285750" fontAlgn="base">
              <a:lnSpc>
                <a:spcPct val="150000"/>
              </a:lnSpc>
              <a:buFont typeface="Arial"/>
              <a:buChar char="•"/>
            </a:pPr>
            <a:r>
              <a:rPr lang="pt-BR" sz="2200" dirty="0">
                <a:latin typeface="Arial"/>
                <a:cs typeface="Arial"/>
              </a:rPr>
              <a:t>Testada mínima do lote de meio de quadra e de esquina;</a:t>
            </a:r>
          </a:p>
          <a:p>
            <a:pPr marL="285750" lvl="3" indent="-285750" fontAlgn="base">
              <a:lnSpc>
                <a:spcPct val="150000"/>
              </a:lnSpc>
              <a:buFont typeface="Arial"/>
              <a:buChar char="•"/>
            </a:pPr>
            <a:r>
              <a:rPr lang="pt-BR" sz="2200" dirty="0">
                <a:latin typeface="Arial"/>
                <a:cs typeface="Arial"/>
              </a:rPr>
              <a:t>Recuo frontal, afastamentos laterais e de fundos mínimos;</a:t>
            </a:r>
          </a:p>
          <a:p>
            <a:pPr marL="285750" lvl="3" indent="-285750" fontAlgn="base">
              <a:lnSpc>
                <a:spcPct val="150000"/>
              </a:lnSpc>
              <a:buFont typeface="Arial"/>
              <a:buChar char="•"/>
            </a:pPr>
            <a:r>
              <a:rPr lang="pt-BR" sz="2200" dirty="0">
                <a:latin typeface="Arial"/>
                <a:cs typeface="Arial"/>
              </a:rPr>
              <a:t>Taxa de Ocupação máxima;</a:t>
            </a:r>
          </a:p>
          <a:p>
            <a:pPr marL="285750" lvl="3" indent="-285750" fontAlgn="base">
              <a:lnSpc>
                <a:spcPct val="150000"/>
              </a:lnSpc>
              <a:buFont typeface="Arial"/>
              <a:buChar char="•"/>
            </a:pPr>
            <a:r>
              <a:rPr lang="pt-BR" sz="2200" dirty="0">
                <a:latin typeface="Arial"/>
                <a:cs typeface="Arial"/>
              </a:rPr>
              <a:t>Coeficiente de Aproveitamento (mínimo, básico e máximo);</a:t>
            </a:r>
          </a:p>
          <a:p>
            <a:pPr marL="285750" lvl="3" indent="-285750" fontAlgn="base">
              <a:lnSpc>
                <a:spcPct val="150000"/>
              </a:lnSpc>
              <a:buFont typeface="Arial"/>
              <a:buChar char="•"/>
            </a:pPr>
            <a:r>
              <a:rPr lang="pt-BR" sz="2200" dirty="0">
                <a:latin typeface="Arial"/>
                <a:cs typeface="Arial"/>
              </a:rPr>
              <a:t>Taxa de Permeabilidade mínima;</a:t>
            </a:r>
          </a:p>
          <a:p>
            <a:pPr marL="285750" lvl="3" indent="-285750" fontAlgn="base">
              <a:lnSpc>
                <a:spcPct val="150000"/>
              </a:lnSpc>
              <a:buFont typeface="Arial"/>
              <a:buChar char="•"/>
            </a:pPr>
            <a:r>
              <a:rPr lang="pt-BR" sz="2200" dirty="0">
                <a:latin typeface="Arial"/>
                <a:cs typeface="Arial"/>
              </a:rPr>
              <a:t>Altura máxima e número máximo de pavimentos.</a:t>
            </a:r>
          </a:p>
        </p:txBody>
      </p:sp>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3" name="Picture 22"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235571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OS PARÂMETROS URBANÍSTICOS DE OCUPAÇÃO</a:t>
            </a:r>
          </a:p>
        </p:txBody>
      </p:sp>
      <p:sp>
        <p:nvSpPr>
          <p:cNvPr id="14" name="Text Box 9"/>
          <p:cNvSpPr txBox="1">
            <a:spLocks noChangeArrowheads="1"/>
          </p:cNvSpPr>
          <p:nvPr/>
        </p:nvSpPr>
        <p:spPr bwMode="auto">
          <a:xfrm>
            <a:off x="270232" y="2564699"/>
            <a:ext cx="8539355" cy="1938992"/>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b="1" dirty="0">
                <a:solidFill>
                  <a:schemeClr val="tx1"/>
                </a:solidFill>
                <a:latin typeface="Arial"/>
                <a:cs typeface="Arial"/>
              </a:rPr>
              <a:t>Os parâmetros urbanísticos de ocupação de uma edificação dentro de um terreno são fundamentais para uma cidade, pois são capazes de controlar seu adensamento, buscando garantir o bem estar de seus cidadãos e a redução dos impactos no meio urbano.</a:t>
            </a:r>
            <a:endParaRPr lang="pt-BR" b="1" dirty="0">
              <a:solidFill>
                <a:schemeClr val="tx1"/>
              </a:solidFill>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172461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Potencial Construtivo</a:t>
            </a:r>
          </a:p>
        </p:txBody>
      </p:sp>
      <p:sp>
        <p:nvSpPr>
          <p:cNvPr id="14" name="Text Box 9"/>
          <p:cNvSpPr txBox="1">
            <a:spLocks noChangeArrowheads="1"/>
          </p:cNvSpPr>
          <p:nvPr/>
        </p:nvSpPr>
        <p:spPr bwMode="auto">
          <a:xfrm>
            <a:off x="0" y="1632509"/>
            <a:ext cx="9144000" cy="163121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O Potencial Construtivo determina a área construída permitida para uma edificação em um terreno. Ele é determinado por um índice denominado </a:t>
            </a:r>
            <a:r>
              <a:rPr lang="x-none" sz="2000" dirty="0">
                <a:solidFill>
                  <a:srgbClr val="FF0000"/>
                </a:solidFill>
                <a:latin typeface="Arial"/>
                <a:cs typeface="Arial"/>
              </a:rPr>
              <a:t>Coeficiente de Aproveitamento (CA)</a:t>
            </a:r>
            <a:r>
              <a:rPr lang="x-none" sz="2000" dirty="0">
                <a:solidFill>
                  <a:schemeClr val="tx1"/>
                </a:solidFill>
                <a:latin typeface="Arial"/>
                <a:cs typeface="Arial"/>
              </a:rPr>
              <a:t>, que multiplicado pela área do terreno se obtém a área máxima de construção permitida, considerando TODOS os pavimentos.</a:t>
            </a:r>
            <a:endParaRPr lang="pt-BR" sz="2000" dirty="0">
              <a:solidFill>
                <a:schemeClr val="tx1"/>
              </a:solidFill>
              <a:latin typeface="Arial"/>
              <a:cs typeface="Arial"/>
            </a:endParaRPr>
          </a:p>
        </p:txBody>
      </p:sp>
      <p:sp>
        <p:nvSpPr>
          <p:cNvPr id="16" name="Text Box 9"/>
          <p:cNvSpPr txBox="1">
            <a:spLocks noChangeArrowheads="1"/>
          </p:cNvSpPr>
          <p:nvPr/>
        </p:nvSpPr>
        <p:spPr bwMode="auto">
          <a:xfrm>
            <a:off x="0" y="5365053"/>
            <a:ext cx="9143999" cy="1015663"/>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O Coeficiente de Aproveitamento de um terreno é determinado em função do zoneamento em que se insere. Quanto menor o Coeficiente de Aproveitamento de um terreno, menos área poderá ser edificada dentro dele.</a:t>
            </a:r>
            <a:endParaRPr lang="pt-BR" sz="2000" dirty="0">
              <a:solidFill>
                <a:schemeClr val="tx1"/>
              </a:solidFill>
              <a:latin typeface="Arial"/>
              <a:cs typeface="Arial"/>
            </a:endParaRPr>
          </a:p>
        </p:txBody>
      </p:sp>
      <p:pic>
        <p:nvPicPr>
          <p:cNvPr id="19" name="Picture 18" descr="zoneamento_ca.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94169" y="2996506"/>
            <a:ext cx="3039554" cy="2222674"/>
          </a:xfrm>
          <a:prstGeom prst="rect">
            <a:avLst/>
          </a:prstGeom>
        </p:spPr>
      </p:pic>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0610902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Potencial Construtivo</a:t>
            </a:r>
          </a:p>
        </p:txBody>
      </p:sp>
      <p:sp>
        <p:nvSpPr>
          <p:cNvPr id="14" name="Text Box 9"/>
          <p:cNvSpPr txBox="1">
            <a:spLocks noChangeArrowheads="1"/>
          </p:cNvSpPr>
          <p:nvPr/>
        </p:nvSpPr>
        <p:spPr bwMode="auto">
          <a:xfrm>
            <a:off x="0" y="5108363"/>
            <a:ext cx="9144000" cy="1323439"/>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Algumas partes da edificação, respeitados alguns limites, não são computadas no cálculo do potencial construtivo, como subsolo, garagem, um único pavimento sob pilotís, ático e cobertura, sacadas, caixa d’água, caixa de escadas e de elevador, casa de máquinas, guaritas, etc.</a:t>
            </a:r>
            <a:endParaRPr lang="pt-BR" sz="2000" dirty="0">
              <a:solidFill>
                <a:schemeClr val="tx1"/>
              </a:solidFill>
              <a:latin typeface="Arial"/>
              <a:cs typeface="Arial"/>
            </a:endParaRPr>
          </a:p>
        </p:txBody>
      </p:sp>
      <p:pic>
        <p:nvPicPr>
          <p:cNvPr id="16" name="Picture 15" descr="LPUOS-CA-V0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40136"/>
            <a:ext cx="5351894" cy="2566896"/>
          </a:xfrm>
          <a:prstGeom prst="rect">
            <a:avLst/>
          </a:prstGeom>
        </p:spPr>
      </p:pic>
      <p:pic>
        <p:nvPicPr>
          <p:cNvPr id="19" name="Picture 18" descr="LPUOS-CA-V0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48072" y="2701995"/>
            <a:ext cx="5149361" cy="2469756"/>
          </a:xfrm>
          <a:prstGeom prst="rect">
            <a:avLst/>
          </a:prstGeom>
        </p:spPr>
      </p:pic>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05803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Taxa de Ocupação Máxima</a:t>
            </a:r>
          </a:p>
        </p:txBody>
      </p:sp>
      <p:sp>
        <p:nvSpPr>
          <p:cNvPr id="14" name="Text Box 9"/>
          <p:cNvSpPr txBox="1">
            <a:spLocks noChangeArrowheads="1"/>
          </p:cNvSpPr>
          <p:nvPr/>
        </p:nvSpPr>
        <p:spPr bwMode="auto">
          <a:xfrm>
            <a:off x="0" y="1771400"/>
            <a:ext cx="9144000" cy="70788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A Taxa de Ocupação (TO) é a relação entre a área de projeção da edificação e a área do terreno.</a:t>
            </a:r>
            <a:endParaRPr lang="pt-BR" sz="2000" dirty="0">
              <a:solidFill>
                <a:schemeClr val="tx1"/>
              </a:solidFill>
              <a:latin typeface="Arial"/>
              <a:cs typeface="Arial"/>
            </a:endParaRPr>
          </a:p>
        </p:txBody>
      </p:sp>
      <p:pic>
        <p:nvPicPr>
          <p:cNvPr id="16" name="Picture 15" descr="taxa_de_ocupao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363983"/>
            <a:ext cx="3418379" cy="2150028"/>
          </a:xfrm>
          <a:prstGeom prst="rect">
            <a:avLst/>
          </a:prstGeom>
        </p:spPr>
      </p:pic>
      <p:pic>
        <p:nvPicPr>
          <p:cNvPr id="19" name="Picture 18" descr="taxa_de_ocupao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26218" y="3336964"/>
            <a:ext cx="5417782" cy="2187065"/>
          </a:xfrm>
          <a:prstGeom prst="rect">
            <a:avLst/>
          </a:prstGeom>
        </p:spPr>
      </p:pic>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2091578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Text Box 9"/>
          <p:cNvSpPr txBox="1">
            <a:spLocks noChangeArrowheads="1"/>
          </p:cNvSpPr>
          <p:nvPr/>
        </p:nvSpPr>
        <p:spPr bwMode="auto">
          <a:xfrm>
            <a:off x="0" y="1041861"/>
            <a:ext cx="9144000" cy="70788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Diferentes possibilidades de edificação num mesmo terreno com o mesmo Potencial Construtivo (CA), mas com Taxas de Ocupação distintas:</a:t>
            </a:r>
            <a:endParaRPr lang="pt-BR" sz="2000" dirty="0">
              <a:solidFill>
                <a:schemeClr val="tx1"/>
              </a:solidFill>
              <a:latin typeface="Arial"/>
              <a:cs typeface="Arial"/>
            </a:endParaRPr>
          </a:p>
        </p:txBody>
      </p:sp>
      <p:sp>
        <p:nvSpPr>
          <p:cNvPr id="14" name="Text Box 9"/>
          <p:cNvSpPr txBox="1">
            <a:spLocks noChangeArrowheads="1"/>
          </p:cNvSpPr>
          <p:nvPr/>
        </p:nvSpPr>
        <p:spPr bwMode="auto">
          <a:xfrm>
            <a:off x="0" y="5071624"/>
            <a:ext cx="9143999" cy="1323439"/>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Ou seja, com um mesmo CA, podemos construir mais ou menos pavimentos, mas a mesma área total, dependendo da Taxa de Ocupação permitida no lote. Porém no primeiro caso teremos uma construção mais verticalizada e no segundo uma mais horizontal.</a:t>
            </a:r>
            <a:endParaRPr lang="pt-BR" sz="2000" dirty="0">
              <a:solidFill>
                <a:schemeClr val="tx1"/>
              </a:solidFill>
              <a:latin typeface="Arial"/>
              <a:cs typeface="Arial"/>
            </a:endParaRPr>
          </a:p>
        </p:txBody>
      </p:sp>
      <p:pic>
        <p:nvPicPr>
          <p:cNvPr id="16" name="Picture 15" descr="coeficiente_de_aproveitamento_do_loteca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45745" y="1944980"/>
            <a:ext cx="5619904" cy="2813700"/>
          </a:xfrm>
          <a:prstGeom prst="rect">
            <a:avLst/>
          </a:prstGeom>
        </p:spPr>
      </p:pic>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349790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Taxa de Permeabilidade Mínima</a:t>
            </a:r>
          </a:p>
        </p:txBody>
      </p:sp>
      <p:sp>
        <p:nvSpPr>
          <p:cNvPr id="14" name="Text Box 9"/>
          <p:cNvSpPr txBox="1">
            <a:spLocks noChangeArrowheads="1"/>
          </p:cNvSpPr>
          <p:nvPr/>
        </p:nvSpPr>
        <p:spPr bwMode="auto">
          <a:xfrm>
            <a:off x="0" y="1609280"/>
            <a:ext cx="9144000" cy="1015663"/>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A Taxa de Permeabilidade (TP) determina a área permeável mínima em um terreno edificado, ou seja, a área descoberta, sobre terreno natural e dotada de vegetação que deve existir em uma edificação.</a:t>
            </a:r>
            <a:endParaRPr lang="pt-BR" sz="2000" dirty="0">
              <a:solidFill>
                <a:schemeClr val="tx1"/>
              </a:solidFill>
              <a:latin typeface="Arial"/>
              <a:cs typeface="Arial"/>
            </a:endParaRPr>
          </a:p>
        </p:txBody>
      </p:sp>
      <p:sp>
        <p:nvSpPr>
          <p:cNvPr id="16" name="Text Box 9"/>
          <p:cNvSpPr txBox="1">
            <a:spLocks noChangeArrowheads="1"/>
          </p:cNvSpPr>
          <p:nvPr/>
        </p:nvSpPr>
        <p:spPr bwMode="auto">
          <a:xfrm>
            <a:off x="4283190" y="3139698"/>
            <a:ext cx="4523020" cy="2554545"/>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A manutenção da área permeável de um terreno é muito importante! Além de contribuir para o equilíbrio climático e embelezamento da cidade, também permite o escoamento das águas de chuva, auxiliando no combate às inundações que tanto afetam as cidades.</a:t>
            </a:r>
            <a:endParaRPr lang="pt-BR" sz="2000" dirty="0">
              <a:solidFill>
                <a:schemeClr val="tx1"/>
              </a:solidFill>
              <a:latin typeface="Arial"/>
              <a:cs typeface="Arial"/>
            </a:endParaRPr>
          </a:p>
        </p:txBody>
      </p:sp>
      <p:pic>
        <p:nvPicPr>
          <p:cNvPr id="19" name="Picture 18" descr="Captura de Tela 2016-04-12 às 11.32.48.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566" y="2690796"/>
            <a:ext cx="2981390" cy="3304673"/>
          </a:xfrm>
          <a:prstGeom prst="rect">
            <a:avLst/>
          </a:prstGeom>
        </p:spPr>
      </p:pic>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617281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Altura Máxima e Número de Pavimentos</a:t>
            </a:r>
          </a:p>
        </p:txBody>
      </p:sp>
      <p:sp>
        <p:nvSpPr>
          <p:cNvPr id="14" name="Text Box 9"/>
          <p:cNvSpPr txBox="1">
            <a:spLocks noChangeArrowheads="1"/>
          </p:cNvSpPr>
          <p:nvPr/>
        </p:nvSpPr>
        <p:spPr bwMode="auto">
          <a:xfrm>
            <a:off x="0" y="1609280"/>
            <a:ext cx="9144000" cy="1323439"/>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É o parâmetro que limita a altura de uma edificação. A altura máxima inclui todos os elementos construtivos da edificação situados a partir do nível do meio-fio do logradouro até a laje do último pavimento tipo. O número de pavimentos é contado a partir do pavimento térreo até o último pavimento tipo.</a:t>
            </a:r>
            <a:endParaRPr lang="pt-BR" sz="2000" dirty="0">
              <a:solidFill>
                <a:schemeClr val="tx1"/>
              </a:solidFill>
              <a:latin typeface="Arial"/>
              <a:cs typeface="Arial"/>
            </a:endParaRPr>
          </a:p>
        </p:txBody>
      </p:sp>
      <p:pic>
        <p:nvPicPr>
          <p:cNvPr id="16" name="Picture 15" descr="zoneamento_pavto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6227" y="2918677"/>
            <a:ext cx="3751792" cy="3404272"/>
          </a:xfrm>
          <a:prstGeom prst="rect">
            <a:avLst/>
          </a:prstGeom>
        </p:spPr>
      </p:pic>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10609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Retângulo 1"/>
          <p:cNvSpPr/>
          <p:nvPr/>
        </p:nvSpPr>
        <p:spPr>
          <a:xfrm>
            <a:off x="192438" y="903903"/>
            <a:ext cx="8951562" cy="830997"/>
          </a:xfrm>
          <a:prstGeom prst="rect">
            <a:avLst/>
          </a:prstGeom>
        </p:spPr>
        <p:txBody>
          <a:bodyPr wrap="square">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Segundo a Resolução nº 34/2005 do Conselho das Cidades, o Plano Diretor deve prever:</a:t>
            </a:r>
          </a:p>
        </p:txBody>
      </p:sp>
      <p:sp>
        <p:nvSpPr>
          <p:cNvPr id="18" name="Text Box 9"/>
          <p:cNvSpPr txBox="1">
            <a:spLocks noChangeArrowheads="1"/>
          </p:cNvSpPr>
          <p:nvPr/>
        </p:nvSpPr>
        <p:spPr bwMode="auto">
          <a:xfrm>
            <a:off x="307900" y="1661023"/>
            <a:ext cx="8569894" cy="4893647"/>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514350" indent="-514350" algn="just">
              <a:buFont typeface="+mj-lt"/>
              <a:buAutoNum type="romanUcPeriod"/>
            </a:pPr>
            <a:r>
              <a:rPr lang="pt-BR" sz="2200" dirty="0">
                <a:solidFill>
                  <a:schemeClr val="tx1"/>
                </a:solidFill>
                <a:latin typeface="Arial"/>
                <a:cs typeface="Arial"/>
              </a:rPr>
              <a:t>as ações e medidas para assegurar o cumprimento das funções sociais da cidade, considerando o território rural e urbano;</a:t>
            </a:r>
          </a:p>
          <a:p>
            <a:pPr marL="514350" indent="-514350" algn="just">
              <a:buFont typeface="+mj-lt"/>
              <a:buAutoNum type="romanUcPeriod"/>
            </a:pPr>
            <a:endParaRPr lang="pt-BR" sz="1600" dirty="0">
              <a:solidFill>
                <a:schemeClr val="tx1"/>
              </a:solidFill>
              <a:latin typeface="Arial"/>
              <a:cs typeface="Arial"/>
            </a:endParaRPr>
          </a:p>
          <a:p>
            <a:pPr marL="514350" indent="-514350" algn="just">
              <a:buFont typeface="+mj-lt"/>
              <a:buAutoNum type="romanUcPeriod"/>
            </a:pPr>
            <a:r>
              <a:rPr lang="pt-BR" sz="2200" dirty="0">
                <a:solidFill>
                  <a:schemeClr val="tx1"/>
                </a:solidFill>
                <a:latin typeface="Arial"/>
                <a:cs typeface="Arial"/>
              </a:rPr>
              <a:t>as ações e medidas para assegurar o cumprimento da função social da propriedade urbana, tanto privada como pública;</a:t>
            </a:r>
          </a:p>
          <a:p>
            <a:pPr marL="514350" indent="-514350" algn="just">
              <a:buFont typeface="+mj-lt"/>
              <a:buAutoNum type="romanUcPeriod"/>
            </a:pPr>
            <a:endParaRPr lang="pt-BR" sz="1600" dirty="0">
              <a:solidFill>
                <a:schemeClr val="tx1"/>
              </a:solidFill>
              <a:latin typeface="Arial"/>
              <a:cs typeface="Arial"/>
            </a:endParaRPr>
          </a:p>
          <a:p>
            <a:pPr marL="514350" indent="-514350" algn="just">
              <a:buFont typeface="+mj-lt"/>
              <a:buAutoNum type="romanUcPeriod"/>
            </a:pPr>
            <a:r>
              <a:rPr lang="pt-BR" sz="2200" dirty="0">
                <a:solidFill>
                  <a:schemeClr val="tx1"/>
                </a:solidFill>
                <a:latin typeface="Arial"/>
                <a:cs typeface="Arial"/>
              </a:rPr>
              <a:t>os objetivos, temas prioritários e estratégias para o desenvolvimento da cidade e para a reorganização territorial do município, considerando sua adequação aos espaços territoriais adjacentes;</a:t>
            </a:r>
          </a:p>
          <a:p>
            <a:pPr marL="514350" indent="-514350" algn="just">
              <a:buFont typeface="+mj-lt"/>
              <a:buAutoNum type="romanUcPeriod"/>
            </a:pPr>
            <a:endParaRPr lang="pt-BR" sz="1600" dirty="0">
              <a:solidFill>
                <a:schemeClr val="tx1"/>
              </a:solidFill>
              <a:latin typeface="Arial"/>
              <a:cs typeface="Arial"/>
            </a:endParaRPr>
          </a:p>
          <a:p>
            <a:pPr marL="514350" indent="-514350" algn="just">
              <a:buFont typeface="+mj-lt"/>
              <a:buAutoNum type="romanUcPeriod"/>
            </a:pPr>
            <a:r>
              <a:rPr lang="pt-BR" sz="2200" dirty="0">
                <a:solidFill>
                  <a:schemeClr val="tx1"/>
                </a:solidFill>
                <a:latin typeface="Arial"/>
                <a:cs typeface="Arial"/>
              </a:rPr>
              <a:t>os instrumentos da política urbana previstos pelo art. 42 do Estatuto da Cidade, vinculando-os aos objetivos e estratégias estabelecidos no Plano Diretor.</a:t>
            </a:r>
          </a:p>
        </p:txBody>
      </p:sp>
      <p:grpSp>
        <p:nvGrpSpPr>
          <p:cNvPr id="13" name="Grupo 12"/>
          <p:cNvGrpSpPr/>
          <p:nvPr/>
        </p:nvGrpSpPr>
        <p:grpSpPr>
          <a:xfrm>
            <a:off x="0" y="733193"/>
            <a:ext cx="9144000" cy="112961"/>
            <a:chOff x="0" y="733193"/>
            <a:chExt cx="9144000" cy="112961"/>
          </a:xfrm>
        </p:grpSpPr>
        <p:cxnSp>
          <p:nvCxnSpPr>
            <p:cNvPr id="14"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6" name="Imagem 18"/>
          <p:cNvPicPr>
            <a:picLocks noChangeAspect="1"/>
          </p:cNvPicPr>
          <p:nvPr/>
        </p:nvPicPr>
        <p:blipFill>
          <a:blip r:embed="rId2" cstate="print"/>
          <a:stretch>
            <a:fillRect/>
          </a:stretch>
        </p:blipFill>
        <p:spPr>
          <a:xfrm>
            <a:off x="84079" y="63886"/>
            <a:ext cx="2270727" cy="649995"/>
          </a:xfrm>
          <a:prstGeom prst="rect">
            <a:avLst/>
          </a:prstGeom>
        </p:spPr>
      </p:pic>
      <p:sp>
        <p:nvSpPr>
          <p:cNvPr id="24"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373652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err="1">
                <a:solidFill>
                  <a:schemeClr val="accent1">
                    <a:lumMod val="50000"/>
                  </a:schemeClr>
                </a:solidFill>
                <a:effectLst>
                  <a:outerShdw blurRad="38100" dist="38100" dir="2700000" algn="tl">
                    <a:srgbClr val="DDDDDD"/>
                  </a:outerShdw>
                </a:effectLst>
                <a:latin typeface="Arial"/>
                <a:cs typeface="Arial"/>
              </a:rPr>
              <a:t>R</a:t>
            </a:r>
            <a:r>
              <a:rPr lang="en-US" sz="2400" b="1" dirty="0">
                <a:solidFill>
                  <a:schemeClr val="accent1">
                    <a:lumMod val="50000"/>
                  </a:schemeClr>
                </a:solidFill>
                <a:effectLst>
                  <a:outerShdw blurRad="38100" dist="38100" dir="2700000" algn="tl">
                    <a:srgbClr val="DDDDDD"/>
                  </a:outerShdw>
                </a:effectLst>
                <a:latin typeface="Arial"/>
                <a:cs typeface="Arial"/>
              </a:rPr>
              <a:t>e</a:t>
            </a:r>
            <a:r>
              <a:rPr lang="pt-BR" sz="2400" b="1" dirty="0" err="1">
                <a:solidFill>
                  <a:schemeClr val="accent1">
                    <a:lumMod val="50000"/>
                  </a:schemeClr>
                </a:solidFill>
                <a:effectLst>
                  <a:outerShdw blurRad="38100" dist="38100" dir="2700000" algn="tl">
                    <a:srgbClr val="DDDDDD"/>
                  </a:outerShdw>
                </a:effectLst>
                <a:latin typeface="Arial"/>
                <a:cs typeface="Arial"/>
              </a:rPr>
              <a:t>cuo</a:t>
            </a:r>
            <a:r>
              <a:rPr lang="pt-BR" sz="2400" b="1" dirty="0">
                <a:solidFill>
                  <a:schemeClr val="accent1">
                    <a:lumMod val="50000"/>
                  </a:schemeClr>
                </a:solidFill>
                <a:effectLst>
                  <a:outerShdw blurRad="38100" dist="38100" dir="2700000" algn="tl">
                    <a:srgbClr val="DDDDDD"/>
                  </a:outerShdw>
                </a:effectLst>
                <a:latin typeface="Arial"/>
                <a:cs typeface="Arial"/>
              </a:rPr>
              <a:t> Frontal e Afastamentos Laterais e de Fundos</a:t>
            </a:r>
          </a:p>
        </p:txBody>
      </p:sp>
      <p:sp>
        <p:nvSpPr>
          <p:cNvPr id="14" name="Text Box 9"/>
          <p:cNvSpPr txBox="1">
            <a:spLocks noChangeArrowheads="1"/>
          </p:cNvSpPr>
          <p:nvPr/>
        </p:nvSpPr>
        <p:spPr bwMode="auto">
          <a:xfrm>
            <a:off x="0" y="1609280"/>
            <a:ext cx="9144000" cy="1015663"/>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O Recuo Frontal de uma edificação é a menor distância entre qualquer ponto da edificação ao alinhamento (frente) do terreno e é aplicado a todos os pavimentos a partir do térreo.</a:t>
            </a:r>
            <a:endParaRPr lang="pt-BR" sz="2000" dirty="0">
              <a:solidFill>
                <a:schemeClr val="tx1"/>
              </a:solidFill>
              <a:latin typeface="Arial"/>
              <a:cs typeface="Arial"/>
            </a:endParaRPr>
          </a:p>
        </p:txBody>
      </p:sp>
      <p:sp>
        <p:nvSpPr>
          <p:cNvPr id="16" name="Text Box 9"/>
          <p:cNvSpPr txBox="1">
            <a:spLocks noChangeArrowheads="1"/>
          </p:cNvSpPr>
          <p:nvPr/>
        </p:nvSpPr>
        <p:spPr bwMode="auto">
          <a:xfrm>
            <a:off x="0" y="5085138"/>
            <a:ext cx="9144000" cy="1323439"/>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O Afastamento Lateral ou Afastamento de Fundos de uma edificação é a distância das diversas faces externas da edificação às divisas lateerais e de fundos do terreno, medidas perpendicularmente em relação às mesmas, e são aplicados a todos os pavimentos a partir do térreo.</a:t>
            </a:r>
            <a:endParaRPr lang="pt-BR" sz="2000" dirty="0">
              <a:solidFill>
                <a:schemeClr val="tx1"/>
              </a:solidFill>
              <a:latin typeface="Arial"/>
              <a:cs typeface="Arial"/>
            </a:endParaRPr>
          </a:p>
        </p:txBody>
      </p:sp>
      <p:pic>
        <p:nvPicPr>
          <p:cNvPr id="19" name="Picture 18" descr="Captura de Tela 2016-04-12 às 13.34.0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94007" y="2661870"/>
            <a:ext cx="5877948" cy="2417880"/>
          </a:xfrm>
          <a:prstGeom prst="rect">
            <a:avLst/>
          </a:prstGeom>
        </p:spPr>
      </p:pic>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23367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Text Box 9"/>
          <p:cNvSpPr txBox="1">
            <a:spLocks noChangeArrowheads="1"/>
          </p:cNvSpPr>
          <p:nvPr/>
        </p:nvSpPr>
        <p:spPr bwMode="auto">
          <a:xfrm>
            <a:off x="0" y="1176960"/>
            <a:ext cx="9144000" cy="163121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Visando garantir iluminação, ventilação e insolação adequadas para uma edificação, os afastamentos laterais e de fundos são definidos proporcionalmente à altura da edificação. Assim quanto mais alta for a edificação, maiores devem ser seus afastamentos em relação aos terrenos vizinhos.</a:t>
            </a:r>
            <a:endParaRPr lang="pt-BR" sz="2000" dirty="0">
              <a:solidFill>
                <a:schemeClr val="tx1"/>
              </a:solidFill>
              <a:latin typeface="Arial"/>
              <a:cs typeface="Arial"/>
            </a:endParaRPr>
          </a:p>
        </p:txBody>
      </p:sp>
      <p:pic>
        <p:nvPicPr>
          <p:cNvPr id="14" name="Picture 13" descr="LPUOS-H-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4443" y="2512856"/>
            <a:ext cx="7909811" cy="3793734"/>
          </a:xfrm>
          <a:prstGeom prst="rect">
            <a:avLst/>
          </a:prstGeom>
        </p:spPr>
      </p:pic>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833106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err="1">
                <a:solidFill>
                  <a:schemeClr val="accent1">
                    <a:lumMod val="50000"/>
                  </a:schemeClr>
                </a:solidFill>
                <a:effectLst>
                  <a:outerShdw blurRad="38100" dist="38100" dir="2700000" algn="tl">
                    <a:srgbClr val="DDDDDD"/>
                  </a:outerShdw>
                </a:effectLst>
                <a:latin typeface="Arial"/>
                <a:cs typeface="Arial"/>
              </a:rPr>
              <a:t>R</a:t>
            </a:r>
            <a:r>
              <a:rPr lang="en-US" sz="2400" b="1" dirty="0">
                <a:solidFill>
                  <a:schemeClr val="accent1">
                    <a:lumMod val="50000"/>
                  </a:schemeClr>
                </a:solidFill>
                <a:effectLst>
                  <a:outerShdw blurRad="38100" dist="38100" dir="2700000" algn="tl">
                    <a:srgbClr val="DDDDDD"/>
                  </a:outerShdw>
                </a:effectLst>
                <a:latin typeface="Arial"/>
                <a:cs typeface="Arial"/>
              </a:rPr>
              <a:t>e</a:t>
            </a:r>
            <a:r>
              <a:rPr lang="pt-BR" sz="2400" b="1" dirty="0" err="1">
                <a:solidFill>
                  <a:schemeClr val="accent1">
                    <a:lumMod val="50000"/>
                  </a:schemeClr>
                </a:solidFill>
                <a:effectLst>
                  <a:outerShdw blurRad="38100" dist="38100" dir="2700000" algn="tl">
                    <a:srgbClr val="DDDDDD"/>
                  </a:outerShdw>
                </a:effectLst>
                <a:latin typeface="Arial"/>
                <a:cs typeface="Arial"/>
              </a:rPr>
              <a:t>cuo</a:t>
            </a:r>
            <a:r>
              <a:rPr lang="pt-BR" sz="2400" b="1" dirty="0">
                <a:solidFill>
                  <a:schemeClr val="accent1">
                    <a:lumMod val="50000"/>
                  </a:schemeClr>
                </a:solidFill>
                <a:effectLst>
                  <a:outerShdw blurRad="38100" dist="38100" dir="2700000" algn="tl">
                    <a:srgbClr val="DDDDDD"/>
                  </a:outerShdw>
                </a:effectLst>
                <a:latin typeface="Arial"/>
                <a:cs typeface="Arial"/>
              </a:rPr>
              <a:t> Frontal e Afastamentos Laterais e de Fundos</a:t>
            </a:r>
          </a:p>
        </p:txBody>
      </p:sp>
      <p:pic>
        <p:nvPicPr>
          <p:cNvPr id="14" name="Picture 13" descr="afastamento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7642" y="1872740"/>
            <a:ext cx="8764755" cy="4382378"/>
          </a:xfrm>
          <a:prstGeom prst="rect">
            <a:avLst/>
          </a:prstGeom>
        </p:spPr>
      </p:pic>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691212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p:nvPr/>
        </p:nvSpPr>
        <p:spPr>
          <a:xfrm>
            <a:off x="244246" y="1911024"/>
            <a:ext cx="8899753" cy="4401205"/>
          </a:xfrm>
          <a:prstGeom prst="rect">
            <a:avLst/>
          </a:prstGeom>
        </p:spPr>
        <p:txBody>
          <a:bodyPr wrap="square">
            <a:spAutoFit/>
          </a:bodyPr>
          <a:lstStyle/>
          <a:p>
            <a:r>
              <a:rPr lang="pt-BR" sz="2000" b="1" dirty="0">
                <a:solidFill>
                  <a:srgbClr val="FF0000"/>
                </a:solidFill>
                <a:latin typeface="Arial"/>
                <a:cs typeface="Arial"/>
              </a:rPr>
              <a:t>1) Zonas Especiais:</a:t>
            </a:r>
          </a:p>
          <a:p>
            <a:pPr lvl="0"/>
            <a:r>
              <a:rPr lang="pt-BR" sz="2000" dirty="0">
                <a:latin typeface="Arial"/>
                <a:cs typeface="Arial"/>
              </a:rPr>
              <a:t>4 (quatro) Zonas Especiais de Interesse Social (ZEIS);</a:t>
            </a:r>
          </a:p>
          <a:p>
            <a:pPr lvl="0"/>
            <a:r>
              <a:rPr lang="pt-BR" sz="2000" dirty="0">
                <a:latin typeface="Arial"/>
                <a:cs typeface="Arial"/>
              </a:rPr>
              <a:t>2 (duas) Zonas Especiais de Proteção Ambiental (ZEPAM);</a:t>
            </a:r>
          </a:p>
          <a:p>
            <a:pPr lvl="0"/>
            <a:r>
              <a:rPr lang="pt-BR" sz="2000" dirty="0">
                <a:latin typeface="Arial"/>
                <a:cs typeface="Arial"/>
              </a:rPr>
              <a:t>Zonas Especiais de Patrimônio Cultural (ZEPAC).</a:t>
            </a:r>
          </a:p>
          <a:p>
            <a:pPr lvl="0"/>
            <a:endParaRPr lang="pt-BR" sz="2000" b="1" dirty="0">
              <a:solidFill>
                <a:srgbClr val="FF0000"/>
              </a:solidFill>
              <a:latin typeface="Arial"/>
              <a:cs typeface="Arial"/>
            </a:endParaRPr>
          </a:p>
          <a:p>
            <a:r>
              <a:rPr lang="pt-BR" sz="2000" b="1" dirty="0">
                <a:solidFill>
                  <a:srgbClr val="FF0000"/>
                </a:solidFill>
                <a:latin typeface="Arial"/>
                <a:cs typeface="Arial"/>
              </a:rPr>
              <a:t>2) Zonas de Proteção Ambiental:</a:t>
            </a:r>
          </a:p>
          <a:p>
            <a:pPr lvl="0"/>
            <a:r>
              <a:rPr lang="pt-BR" sz="2000" dirty="0">
                <a:latin typeface="Arial"/>
                <a:cs typeface="Arial"/>
              </a:rPr>
              <a:t>Zona de Proteção e Preservação Ambiental Permanente;</a:t>
            </a:r>
          </a:p>
          <a:p>
            <a:pPr lvl="0"/>
            <a:r>
              <a:rPr lang="pt-BR" sz="2000" dirty="0">
                <a:latin typeface="Arial"/>
                <a:cs typeface="Arial"/>
              </a:rPr>
              <a:t>Zona de Proteção de Mananciais;</a:t>
            </a:r>
          </a:p>
          <a:p>
            <a:pPr lvl="0"/>
            <a:r>
              <a:rPr lang="pt-BR" sz="2000" dirty="0">
                <a:latin typeface="Arial"/>
                <a:cs typeface="Arial"/>
              </a:rPr>
              <a:t>Zona de Desenvolvimento Econômico Equilibrado.</a:t>
            </a:r>
          </a:p>
          <a:p>
            <a:pPr lvl="0"/>
            <a:endParaRPr lang="pt-BR" sz="2000" dirty="0">
              <a:latin typeface="Arial"/>
              <a:cs typeface="Arial"/>
            </a:endParaRPr>
          </a:p>
          <a:p>
            <a:r>
              <a:rPr lang="pt-BR" sz="2000" b="1" dirty="0">
                <a:solidFill>
                  <a:srgbClr val="FF0000"/>
                </a:solidFill>
                <a:latin typeface="Arial"/>
                <a:cs typeface="Arial"/>
              </a:rPr>
              <a:t>3) Zonas Urbanas:</a:t>
            </a:r>
          </a:p>
          <a:p>
            <a:pPr lvl="0"/>
            <a:r>
              <a:rPr lang="pt-BR" sz="2000" dirty="0">
                <a:latin typeface="Arial"/>
                <a:cs typeface="Arial"/>
              </a:rPr>
              <a:t>Zona de Qualificação Urbana;</a:t>
            </a:r>
          </a:p>
          <a:p>
            <a:pPr lvl="0"/>
            <a:r>
              <a:rPr lang="pt-BR" sz="2000" dirty="0">
                <a:latin typeface="Arial"/>
                <a:cs typeface="Arial"/>
              </a:rPr>
              <a:t>Zona Industrial;</a:t>
            </a:r>
          </a:p>
          <a:p>
            <a:pPr lvl="0"/>
            <a:r>
              <a:rPr lang="pt-BR" sz="2000" dirty="0">
                <a:latin typeface="Arial"/>
                <a:cs typeface="Arial"/>
              </a:rPr>
              <a:t>Zona de Controle Ambiental.</a:t>
            </a:r>
          </a:p>
        </p:txBody>
      </p:sp>
      <p:sp>
        <p:nvSpPr>
          <p:cNvPr id="14" name="Retângulo 1"/>
          <p:cNvSpPr/>
          <p:nvPr/>
        </p:nvSpPr>
        <p:spPr>
          <a:xfrm>
            <a:off x="0" y="872921"/>
            <a:ext cx="9144000" cy="461665"/>
          </a:xfrm>
          <a:prstGeom prst="rect">
            <a:avLst/>
          </a:prstGeom>
        </p:spPr>
        <p:txBody>
          <a:bodyPr>
            <a:spAutoFit/>
          </a:bodyPr>
          <a:lstStyle/>
          <a:p>
            <a:pPr algn="ctr"/>
            <a:r>
              <a:rPr lang="x-none" sz="2400" b="1" dirty="0">
                <a:solidFill>
                  <a:schemeClr val="accent1">
                    <a:lumMod val="50000"/>
                  </a:schemeClr>
                </a:solidFill>
                <a:effectLst>
                  <a:outerShdw blurRad="38100" dist="38100" dir="2700000" algn="tl">
                    <a:srgbClr val="DDDDDD"/>
                  </a:outerShdw>
                </a:effectLst>
                <a:latin typeface="Arial"/>
                <a:cs typeface="Arial"/>
              </a:rPr>
              <a:t>ZONEAMENTO URBANO ATUAL</a:t>
            </a:r>
            <a:endParaRPr lang="pt-BR" sz="2400" b="1" dirty="0">
              <a:solidFill>
                <a:schemeClr val="accent1">
                  <a:lumMod val="50000"/>
                </a:schemeClr>
              </a:solidFill>
              <a:effectLst>
                <a:outerShdw blurRad="38100" dist="38100" dir="2700000" algn="tl">
                  <a:srgbClr val="DDDDDD"/>
                </a:outerShdw>
              </a:effectLst>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787535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p:nvPr/>
        </p:nvSpPr>
        <p:spPr>
          <a:xfrm>
            <a:off x="244247" y="1788914"/>
            <a:ext cx="8646348" cy="4524316"/>
          </a:xfrm>
          <a:prstGeom prst="rect">
            <a:avLst/>
          </a:prstGeom>
        </p:spPr>
        <p:txBody>
          <a:bodyPr wrap="square">
            <a:spAutoFit/>
          </a:bodyPr>
          <a:lstStyle/>
          <a:p>
            <a:pPr algn="just"/>
            <a:r>
              <a:rPr lang="pt-BR" b="1" dirty="0">
                <a:solidFill>
                  <a:srgbClr val="FF0000"/>
                </a:solidFill>
                <a:latin typeface="Arial"/>
                <a:cs typeface="Arial"/>
              </a:rPr>
              <a:t>ZEIS 1: </a:t>
            </a:r>
            <a:r>
              <a:rPr lang="pt-BR" dirty="0" err="1">
                <a:latin typeface="Arial"/>
                <a:cs typeface="Arial"/>
              </a:rPr>
              <a:t>áreas</a:t>
            </a:r>
            <a:r>
              <a:rPr lang="pt-BR" dirty="0">
                <a:latin typeface="Arial"/>
                <a:cs typeface="Arial"/>
              </a:rPr>
              <a:t> </a:t>
            </a:r>
            <a:r>
              <a:rPr lang="pt-BR" dirty="0" err="1">
                <a:latin typeface="Arial"/>
                <a:cs typeface="Arial"/>
              </a:rPr>
              <a:t>públicas</a:t>
            </a:r>
            <a:r>
              <a:rPr lang="pt-BR" dirty="0">
                <a:latin typeface="Arial"/>
                <a:cs typeface="Arial"/>
              </a:rPr>
              <a:t> ou particulares, sob </a:t>
            </a:r>
            <a:r>
              <a:rPr lang="pt-BR" dirty="0" err="1">
                <a:latin typeface="Arial"/>
                <a:cs typeface="Arial"/>
              </a:rPr>
              <a:t>proteção</a:t>
            </a:r>
            <a:r>
              <a:rPr lang="pt-BR" dirty="0">
                <a:latin typeface="Arial"/>
                <a:cs typeface="Arial"/>
              </a:rPr>
              <a:t> ambiental por </a:t>
            </a:r>
            <a:r>
              <a:rPr lang="pt-BR" dirty="0" err="1">
                <a:latin typeface="Arial"/>
                <a:cs typeface="Arial"/>
              </a:rPr>
              <a:t>legislação</a:t>
            </a:r>
            <a:r>
              <a:rPr lang="pt-BR" dirty="0">
                <a:latin typeface="Arial"/>
                <a:cs typeface="Arial"/>
              </a:rPr>
              <a:t> </a:t>
            </a:r>
            <a:r>
              <a:rPr lang="pt-BR" dirty="0" err="1">
                <a:latin typeface="Arial"/>
                <a:cs typeface="Arial"/>
              </a:rPr>
              <a:t>específica</a:t>
            </a:r>
            <a:r>
              <a:rPr lang="pt-BR" dirty="0">
                <a:latin typeface="Arial"/>
                <a:cs typeface="Arial"/>
              </a:rPr>
              <a:t> - especialmente o </a:t>
            </a:r>
            <a:r>
              <a:rPr lang="pt-BR" dirty="0" err="1">
                <a:latin typeface="Arial"/>
                <a:cs typeface="Arial"/>
              </a:rPr>
              <a:t>Código</a:t>
            </a:r>
            <a:r>
              <a:rPr lang="pt-BR" dirty="0">
                <a:latin typeface="Arial"/>
                <a:cs typeface="Arial"/>
              </a:rPr>
              <a:t> de </a:t>
            </a:r>
            <a:r>
              <a:rPr lang="pt-BR" dirty="0" err="1">
                <a:latin typeface="Arial"/>
                <a:cs typeface="Arial"/>
              </a:rPr>
              <a:t>Águas</a:t>
            </a:r>
            <a:r>
              <a:rPr lang="pt-BR" dirty="0">
                <a:latin typeface="Arial"/>
                <a:cs typeface="Arial"/>
              </a:rPr>
              <a:t> - e inadequadas ao uso urbano por proximidade ou sobrepostas a zonas de uso diferenciado obstaculizando </a:t>
            </a:r>
            <a:r>
              <a:rPr lang="pt-BR" dirty="0" err="1">
                <a:latin typeface="Arial"/>
                <a:cs typeface="Arial"/>
              </a:rPr>
              <a:t>implantação</a:t>
            </a:r>
            <a:r>
              <a:rPr lang="pt-BR" dirty="0">
                <a:latin typeface="Arial"/>
                <a:cs typeface="Arial"/>
              </a:rPr>
              <a:t> de infra e/ou superestruturas de interesse social, ocupadas por assentamentos de </a:t>
            </a:r>
            <a:r>
              <a:rPr lang="pt-BR" dirty="0" err="1">
                <a:latin typeface="Arial"/>
                <a:cs typeface="Arial"/>
              </a:rPr>
              <a:t>população</a:t>
            </a:r>
            <a:r>
              <a:rPr lang="pt-BR" dirty="0">
                <a:latin typeface="Arial"/>
                <a:cs typeface="Arial"/>
              </a:rPr>
              <a:t> de baixa renda na </a:t>
            </a:r>
            <a:r>
              <a:rPr lang="pt-BR" dirty="0" err="1">
                <a:latin typeface="Arial"/>
                <a:cs typeface="Arial"/>
              </a:rPr>
              <a:t>Macrozona</a:t>
            </a:r>
            <a:r>
              <a:rPr lang="pt-BR" dirty="0">
                <a:latin typeface="Arial"/>
                <a:cs typeface="Arial"/>
              </a:rPr>
              <a:t> Urbana, devendo o Poder </a:t>
            </a:r>
            <a:r>
              <a:rPr lang="pt-BR" dirty="0" err="1">
                <a:latin typeface="Arial"/>
                <a:cs typeface="Arial"/>
              </a:rPr>
              <a:t>Público</a:t>
            </a:r>
            <a:r>
              <a:rPr lang="pt-BR" dirty="0">
                <a:latin typeface="Arial"/>
                <a:cs typeface="Arial"/>
              </a:rPr>
              <a:t> promover a </a:t>
            </a:r>
            <a:r>
              <a:rPr lang="pt-BR" dirty="0" err="1">
                <a:latin typeface="Arial"/>
                <a:cs typeface="Arial"/>
              </a:rPr>
              <a:t>remoção</a:t>
            </a:r>
            <a:r>
              <a:rPr lang="pt-BR" dirty="0">
                <a:latin typeface="Arial"/>
                <a:cs typeface="Arial"/>
              </a:rPr>
              <a:t> da </a:t>
            </a:r>
            <a:r>
              <a:rPr lang="pt-BR" dirty="0" err="1">
                <a:latin typeface="Arial"/>
                <a:cs typeface="Arial"/>
              </a:rPr>
              <a:t>população</a:t>
            </a:r>
            <a:r>
              <a:rPr lang="pt-BR" dirty="0">
                <a:latin typeface="Arial"/>
                <a:cs typeface="Arial"/>
              </a:rPr>
              <a:t>, oferta de lotes com ou sem moradias </a:t>
            </a:r>
            <a:r>
              <a:rPr lang="pt-BR" dirty="0" err="1">
                <a:latin typeface="Arial"/>
                <a:cs typeface="Arial"/>
              </a:rPr>
              <a:t>construídas</a:t>
            </a:r>
            <a:r>
              <a:rPr lang="pt-BR" dirty="0">
                <a:latin typeface="Arial"/>
                <a:cs typeface="Arial"/>
              </a:rPr>
              <a:t> para </a:t>
            </a:r>
            <a:r>
              <a:rPr lang="pt-BR" dirty="0" err="1">
                <a:latin typeface="Arial"/>
                <a:cs typeface="Arial"/>
              </a:rPr>
              <a:t>relocação</a:t>
            </a:r>
            <a:r>
              <a:rPr lang="pt-BR" dirty="0">
                <a:latin typeface="Arial"/>
                <a:cs typeface="Arial"/>
              </a:rPr>
              <a:t> da </a:t>
            </a:r>
            <a:r>
              <a:rPr lang="pt-BR" dirty="0" err="1">
                <a:latin typeface="Arial"/>
                <a:cs typeface="Arial"/>
              </a:rPr>
              <a:t>população</a:t>
            </a:r>
            <a:r>
              <a:rPr lang="pt-BR" dirty="0">
                <a:latin typeface="Arial"/>
                <a:cs typeface="Arial"/>
              </a:rPr>
              <a:t> removida e </a:t>
            </a:r>
            <a:r>
              <a:rPr lang="pt-BR" dirty="0" err="1">
                <a:latin typeface="Arial"/>
                <a:cs typeface="Arial"/>
              </a:rPr>
              <a:t>recuperação</a:t>
            </a:r>
            <a:r>
              <a:rPr lang="pt-BR" dirty="0">
                <a:latin typeface="Arial"/>
                <a:cs typeface="Arial"/>
              </a:rPr>
              <a:t> das </a:t>
            </a:r>
            <a:r>
              <a:rPr lang="pt-BR" dirty="0" err="1">
                <a:latin typeface="Arial"/>
                <a:cs typeface="Arial"/>
              </a:rPr>
              <a:t>áreas</a:t>
            </a:r>
            <a:r>
              <a:rPr lang="pt-BR" dirty="0">
                <a:latin typeface="Arial"/>
                <a:cs typeface="Arial"/>
              </a:rPr>
              <a:t> desocupadas, tanto com plantio de </a:t>
            </a:r>
            <a:r>
              <a:rPr lang="pt-BR" dirty="0" err="1">
                <a:latin typeface="Arial"/>
                <a:cs typeface="Arial"/>
              </a:rPr>
              <a:t>espécies</a:t>
            </a:r>
            <a:r>
              <a:rPr lang="pt-BR" dirty="0">
                <a:latin typeface="Arial"/>
                <a:cs typeface="Arial"/>
              </a:rPr>
              <a:t> vegetais nativas de </a:t>
            </a:r>
            <a:r>
              <a:rPr lang="pt-BR" dirty="0" err="1">
                <a:latin typeface="Arial"/>
                <a:cs typeface="Arial"/>
              </a:rPr>
              <a:t>recomposição</a:t>
            </a:r>
            <a:r>
              <a:rPr lang="pt-BR" dirty="0">
                <a:latin typeface="Arial"/>
                <a:cs typeface="Arial"/>
              </a:rPr>
              <a:t> de matas ciliares como </a:t>
            </a:r>
            <a:r>
              <a:rPr lang="pt-BR" dirty="0" err="1">
                <a:latin typeface="Arial"/>
                <a:cs typeface="Arial"/>
              </a:rPr>
              <a:t>implantação</a:t>
            </a:r>
            <a:r>
              <a:rPr lang="pt-BR" dirty="0">
                <a:latin typeface="Arial"/>
                <a:cs typeface="Arial"/>
              </a:rPr>
              <a:t> de equipamentos </a:t>
            </a:r>
            <a:r>
              <a:rPr lang="pt-BR" dirty="0" err="1">
                <a:latin typeface="Arial"/>
                <a:cs typeface="Arial"/>
              </a:rPr>
              <a:t>públicos</a:t>
            </a:r>
            <a:r>
              <a:rPr lang="pt-BR" dirty="0">
                <a:latin typeface="Arial"/>
                <a:cs typeface="Arial"/>
              </a:rPr>
              <a:t>, de </a:t>
            </a:r>
            <a:r>
              <a:rPr lang="pt-BR" dirty="0" err="1">
                <a:latin typeface="Arial"/>
                <a:cs typeface="Arial"/>
              </a:rPr>
              <a:t>recreação</a:t>
            </a:r>
            <a:r>
              <a:rPr lang="pt-BR" dirty="0">
                <a:latin typeface="Arial"/>
                <a:cs typeface="Arial"/>
              </a:rPr>
              <a:t> e lazer, quando a </a:t>
            </a:r>
            <a:r>
              <a:rPr lang="pt-BR" dirty="0" err="1">
                <a:latin typeface="Arial"/>
                <a:cs typeface="Arial"/>
              </a:rPr>
              <a:t>área</a:t>
            </a:r>
            <a:r>
              <a:rPr lang="pt-BR" dirty="0">
                <a:latin typeface="Arial"/>
                <a:cs typeface="Arial"/>
              </a:rPr>
              <a:t> demonstrar capacidade para absorver tais equipamentos;</a:t>
            </a:r>
          </a:p>
          <a:p>
            <a:pPr algn="just"/>
            <a:endParaRPr lang="pt-BR" dirty="0">
              <a:latin typeface="Arial"/>
              <a:cs typeface="Arial"/>
            </a:endParaRPr>
          </a:p>
          <a:p>
            <a:pPr algn="just"/>
            <a:r>
              <a:rPr lang="pt-BR" b="1" dirty="0">
                <a:solidFill>
                  <a:srgbClr val="FF0000"/>
                </a:solidFill>
                <a:latin typeface="Arial"/>
                <a:cs typeface="Arial"/>
              </a:rPr>
              <a:t>ZEIS 2: </a:t>
            </a:r>
            <a:r>
              <a:rPr lang="pt-BR" dirty="0" err="1">
                <a:latin typeface="Arial"/>
                <a:cs typeface="Arial"/>
              </a:rPr>
              <a:t>áreas</a:t>
            </a:r>
            <a:r>
              <a:rPr lang="pt-BR" dirty="0">
                <a:latin typeface="Arial"/>
                <a:cs typeface="Arial"/>
              </a:rPr>
              <a:t> de loteamentos irregulares, ocupadas por moradias de </a:t>
            </a:r>
            <a:r>
              <a:rPr lang="pt-BR" dirty="0" err="1">
                <a:latin typeface="Arial"/>
                <a:cs typeface="Arial"/>
              </a:rPr>
              <a:t>população</a:t>
            </a:r>
            <a:r>
              <a:rPr lang="pt-BR" dirty="0">
                <a:latin typeface="Arial"/>
                <a:cs typeface="Arial"/>
              </a:rPr>
              <a:t> de baixa renda na </a:t>
            </a:r>
            <a:r>
              <a:rPr lang="pt-BR" dirty="0" err="1">
                <a:latin typeface="Arial"/>
                <a:cs typeface="Arial"/>
              </a:rPr>
              <a:t>Macrozona</a:t>
            </a:r>
            <a:r>
              <a:rPr lang="pt-BR" dirty="0">
                <a:latin typeface="Arial"/>
                <a:cs typeface="Arial"/>
              </a:rPr>
              <a:t> Urbana, devendo o Poder </a:t>
            </a:r>
            <a:r>
              <a:rPr lang="pt-BR" dirty="0" err="1">
                <a:latin typeface="Arial"/>
                <a:cs typeface="Arial"/>
              </a:rPr>
              <a:t>Público</a:t>
            </a:r>
            <a:r>
              <a:rPr lang="pt-BR" dirty="0">
                <a:latin typeface="Arial"/>
                <a:cs typeface="Arial"/>
              </a:rPr>
              <a:t> promover a </a:t>
            </a:r>
            <a:r>
              <a:rPr lang="pt-BR" dirty="0" err="1">
                <a:latin typeface="Arial"/>
                <a:cs typeface="Arial"/>
              </a:rPr>
              <a:t>regularização</a:t>
            </a:r>
            <a:r>
              <a:rPr lang="pt-BR" dirty="0">
                <a:latin typeface="Arial"/>
                <a:cs typeface="Arial"/>
              </a:rPr>
              <a:t> </a:t>
            </a:r>
            <a:r>
              <a:rPr lang="pt-BR" dirty="0" err="1">
                <a:latin typeface="Arial"/>
                <a:cs typeface="Arial"/>
              </a:rPr>
              <a:t>fundiária</a:t>
            </a:r>
            <a:r>
              <a:rPr lang="pt-BR" dirty="0">
                <a:latin typeface="Arial"/>
                <a:cs typeface="Arial"/>
              </a:rPr>
              <a:t> e </a:t>
            </a:r>
            <a:r>
              <a:rPr lang="pt-BR" dirty="0" err="1">
                <a:latin typeface="Arial"/>
                <a:cs typeface="Arial"/>
              </a:rPr>
              <a:t>física</a:t>
            </a:r>
            <a:r>
              <a:rPr lang="pt-BR" dirty="0">
                <a:latin typeface="Arial"/>
                <a:cs typeface="Arial"/>
              </a:rPr>
              <a:t> da </a:t>
            </a:r>
            <a:r>
              <a:rPr lang="pt-BR" dirty="0" err="1">
                <a:latin typeface="Arial"/>
                <a:cs typeface="Arial"/>
              </a:rPr>
              <a:t>área</a:t>
            </a:r>
            <a:r>
              <a:rPr lang="pt-BR" dirty="0">
                <a:latin typeface="Arial"/>
                <a:cs typeface="Arial"/>
              </a:rPr>
              <a:t>, com </a:t>
            </a:r>
            <a:r>
              <a:rPr lang="pt-BR" dirty="0" err="1">
                <a:latin typeface="Arial"/>
                <a:cs typeface="Arial"/>
              </a:rPr>
              <a:t>implantação</a:t>
            </a:r>
            <a:r>
              <a:rPr lang="pt-BR" dirty="0">
                <a:latin typeface="Arial"/>
                <a:cs typeface="Arial"/>
              </a:rPr>
              <a:t> de equipamentos de infraestrutura e </a:t>
            </a:r>
            <a:r>
              <a:rPr lang="pt-BR" dirty="0" err="1">
                <a:latin typeface="Arial"/>
                <a:cs typeface="Arial"/>
              </a:rPr>
              <a:t>serviços</a:t>
            </a:r>
            <a:r>
              <a:rPr lang="pt-BR" dirty="0">
                <a:latin typeface="Arial"/>
                <a:cs typeface="Arial"/>
              </a:rPr>
              <a:t> </a:t>
            </a:r>
            <a:r>
              <a:rPr lang="pt-BR" dirty="0" err="1">
                <a:latin typeface="Arial"/>
                <a:cs typeface="Arial"/>
              </a:rPr>
              <a:t>públicos</a:t>
            </a:r>
            <a:r>
              <a:rPr lang="pt-BR" dirty="0">
                <a:latin typeface="Arial"/>
                <a:cs typeface="Arial"/>
              </a:rPr>
              <a:t>;</a:t>
            </a:r>
          </a:p>
        </p:txBody>
      </p:sp>
      <p:sp>
        <p:nvSpPr>
          <p:cNvPr id="14" name="Retângulo 1"/>
          <p:cNvSpPr/>
          <p:nvPr/>
        </p:nvSpPr>
        <p:spPr>
          <a:xfrm>
            <a:off x="0" y="872921"/>
            <a:ext cx="9144000" cy="461665"/>
          </a:xfrm>
          <a:prstGeom prst="rect">
            <a:avLst/>
          </a:prstGeom>
        </p:spPr>
        <p:txBody>
          <a:bodyPr>
            <a:spAutoFit/>
          </a:bodyPr>
          <a:lstStyle/>
          <a:p>
            <a:pPr algn="ctr"/>
            <a:r>
              <a:rPr lang="x-none" sz="2400" b="1" dirty="0">
                <a:solidFill>
                  <a:schemeClr val="accent1">
                    <a:lumMod val="50000"/>
                  </a:schemeClr>
                </a:solidFill>
                <a:effectLst>
                  <a:outerShdw blurRad="38100" dist="38100" dir="2700000" algn="tl">
                    <a:srgbClr val="DDDDDD"/>
                  </a:outerShdw>
                </a:effectLst>
                <a:latin typeface="Arial"/>
                <a:cs typeface="Arial"/>
              </a:rPr>
              <a:t>ZONAS ESPECIAIS</a:t>
            </a:r>
            <a:endParaRPr lang="pt-BR" sz="2400" b="1" dirty="0">
              <a:solidFill>
                <a:schemeClr val="accent1">
                  <a:lumMod val="50000"/>
                </a:schemeClr>
              </a:solidFill>
              <a:effectLst>
                <a:outerShdw blurRad="38100" dist="38100" dir="2700000" algn="tl">
                  <a:srgbClr val="DDDDDD"/>
                </a:outerShdw>
              </a:effectLst>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660799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p:nvPr/>
        </p:nvSpPr>
        <p:spPr>
          <a:xfrm>
            <a:off x="244247" y="1337107"/>
            <a:ext cx="8646348" cy="3139321"/>
          </a:xfrm>
          <a:prstGeom prst="rect">
            <a:avLst/>
          </a:prstGeom>
        </p:spPr>
        <p:txBody>
          <a:bodyPr wrap="square">
            <a:spAutoFit/>
          </a:bodyPr>
          <a:lstStyle/>
          <a:p>
            <a:pPr algn="just"/>
            <a:r>
              <a:rPr lang="pt-BR" b="1" dirty="0">
                <a:solidFill>
                  <a:srgbClr val="FF0000"/>
                </a:solidFill>
                <a:latin typeface="Arial"/>
                <a:cs typeface="Arial"/>
              </a:rPr>
              <a:t>ZEIS 3: </a:t>
            </a:r>
            <a:r>
              <a:rPr lang="pt-BR" dirty="0" err="1">
                <a:latin typeface="Arial"/>
                <a:cs typeface="Arial"/>
              </a:rPr>
              <a:t>núcleos</a:t>
            </a:r>
            <a:r>
              <a:rPr lang="pt-BR" dirty="0">
                <a:latin typeface="Arial"/>
                <a:cs typeface="Arial"/>
              </a:rPr>
              <a:t> residenciais, existentes na </a:t>
            </a:r>
            <a:r>
              <a:rPr lang="pt-BR" dirty="0" err="1">
                <a:latin typeface="Arial"/>
                <a:cs typeface="Arial"/>
              </a:rPr>
              <a:t>área</a:t>
            </a:r>
            <a:r>
              <a:rPr lang="pt-BR" dirty="0">
                <a:latin typeface="Arial"/>
                <a:cs typeface="Arial"/>
              </a:rPr>
              <a:t> rural do </a:t>
            </a:r>
            <a:r>
              <a:rPr lang="pt-BR" dirty="0" err="1">
                <a:latin typeface="Arial"/>
                <a:cs typeface="Arial"/>
              </a:rPr>
              <a:t>Município</a:t>
            </a:r>
            <a:r>
              <a:rPr lang="pt-BR" dirty="0">
                <a:latin typeface="Arial"/>
                <a:cs typeface="Arial"/>
              </a:rPr>
              <a:t>, caracterizados como Povoados (conforme </a:t>
            </a:r>
            <a:r>
              <a:rPr lang="pt-BR" dirty="0" err="1">
                <a:latin typeface="Arial"/>
                <a:cs typeface="Arial"/>
              </a:rPr>
              <a:t>classificação</a:t>
            </a:r>
            <a:r>
              <a:rPr lang="pt-BR" dirty="0">
                <a:latin typeface="Arial"/>
                <a:cs typeface="Arial"/>
              </a:rPr>
              <a:t> do Instituto Brasileiro de Geografia e </a:t>
            </a:r>
            <a:r>
              <a:rPr lang="pt-BR" dirty="0" err="1">
                <a:latin typeface="Arial"/>
                <a:cs typeface="Arial"/>
              </a:rPr>
              <a:t>Estatística</a:t>
            </a:r>
            <a:r>
              <a:rPr lang="pt-BR" dirty="0">
                <a:latin typeface="Arial"/>
                <a:cs typeface="Arial"/>
              </a:rPr>
              <a:t> IBGE), devendo o Poder </a:t>
            </a:r>
            <a:r>
              <a:rPr lang="pt-BR" dirty="0" err="1">
                <a:latin typeface="Arial"/>
                <a:cs typeface="Arial"/>
              </a:rPr>
              <a:t>Público</a:t>
            </a:r>
            <a:r>
              <a:rPr lang="pt-BR" dirty="0">
                <a:latin typeface="Arial"/>
                <a:cs typeface="Arial"/>
              </a:rPr>
              <a:t> regulamentar o uso, </a:t>
            </a:r>
            <a:r>
              <a:rPr lang="pt-BR" dirty="0" err="1">
                <a:latin typeface="Arial"/>
                <a:cs typeface="Arial"/>
              </a:rPr>
              <a:t>ocupação</a:t>
            </a:r>
            <a:r>
              <a:rPr lang="pt-BR" dirty="0">
                <a:latin typeface="Arial"/>
                <a:cs typeface="Arial"/>
              </a:rPr>
              <a:t> e limites de parcelamento do solo e de </a:t>
            </a:r>
            <a:r>
              <a:rPr lang="pt-BR" dirty="0" err="1">
                <a:latin typeface="Arial"/>
                <a:cs typeface="Arial"/>
              </a:rPr>
              <a:t>serviços</a:t>
            </a:r>
            <a:r>
              <a:rPr lang="pt-BR" dirty="0">
                <a:latin typeface="Arial"/>
                <a:cs typeface="Arial"/>
              </a:rPr>
              <a:t> </a:t>
            </a:r>
            <a:r>
              <a:rPr lang="pt-BR" dirty="0" err="1">
                <a:latin typeface="Arial"/>
                <a:cs typeface="Arial"/>
              </a:rPr>
              <a:t>públicos</a:t>
            </a:r>
            <a:r>
              <a:rPr lang="pt-BR" dirty="0">
                <a:latin typeface="Arial"/>
                <a:cs typeface="Arial"/>
              </a:rPr>
              <a:t> de atendimento à </a:t>
            </a:r>
            <a:r>
              <a:rPr lang="pt-BR" dirty="0" err="1">
                <a:latin typeface="Arial"/>
                <a:cs typeface="Arial"/>
              </a:rPr>
              <a:t>população</a:t>
            </a:r>
            <a:r>
              <a:rPr lang="pt-BR" dirty="0">
                <a:latin typeface="Arial"/>
                <a:cs typeface="Arial"/>
              </a:rPr>
              <a:t>, </a:t>
            </a:r>
            <a:r>
              <a:rPr lang="pt-BR" dirty="0" err="1">
                <a:latin typeface="Arial"/>
                <a:cs typeface="Arial"/>
              </a:rPr>
              <a:t>além</a:t>
            </a:r>
            <a:r>
              <a:rPr lang="pt-BR" dirty="0">
                <a:latin typeface="Arial"/>
                <a:cs typeface="Arial"/>
              </a:rPr>
              <a:t> de sistemas alternativos de </a:t>
            </a:r>
            <a:r>
              <a:rPr lang="pt-BR" dirty="0" err="1">
                <a:latin typeface="Arial"/>
                <a:cs typeface="Arial"/>
              </a:rPr>
              <a:t>dotação</a:t>
            </a:r>
            <a:r>
              <a:rPr lang="pt-BR" dirty="0">
                <a:latin typeface="Arial"/>
                <a:cs typeface="Arial"/>
              </a:rPr>
              <a:t> de </a:t>
            </a:r>
            <a:r>
              <a:rPr lang="pt-BR" dirty="0" err="1">
                <a:latin typeface="Arial"/>
                <a:cs typeface="Arial"/>
              </a:rPr>
              <a:t>infra-estrutura</a:t>
            </a:r>
            <a:r>
              <a:rPr lang="pt-BR" dirty="0">
                <a:latin typeface="Arial"/>
                <a:cs typeface="Arial"/>
              </a:rPr>
              <a:t>;</a:t>
            </a:r>
          </a:p>
          <a:p>
            <a:pPr algn="just"/>
            <a:r>
              <a:rPr lang="pt-BR" dirty="0">
                <a:latin typeface="Arial"/>
                <a:cs typeface="Arial"/>
              </a:rPr>
              <a:t> </a:t>
            </a:r>
          </a:p>
          <a:p>
            <a:pPr algn="just"/>
            <a:r>
              <a:rPr lang="pt-BR" b="1" dirty="0">
                <a:solidFill>
                  <a:srgbClr val="FF0000"/>
                </a:solidFill>
                <a:latin typeface="Arial"/>
                <a:cs typeface="Arial"/>
              </a:rPr>
              <a:t>ZEIS 4: </a:t>
            </a:r>
            <a:r>
              <a:rPr lang="pt-BR" dirty="0">
                <a:latin typeface="Arial"/>
                <a:cs typeface="Arial"/>
              </a:rPr>
              <a:t>terrenos </a:t>
            </a:r>
            <a:r>
              <a:rPr lang="pt-BR" dirty="0" err="1">
                <a:latin typeface="Arial"/>
                <a:cs typeface="Arial"/>
              </a:rPr>
              <a:t>não</a:t>
            </a:r>
            <a:r>
              <a:rPr lang="pt-BR" dirty="0">
                <a:latin typeface="Arial"/>
                <a:cs typeface="Arial"/>
              </a:rPr>
              <a:t> edificados e </a:t>
            </a:r>
            <a:r>
              <a:rPr lang="pt-BR" dirty="0" err="1">
                <a:latin typeface="Arial"/>
                <a:cs typeface="Arial"/>
              </a:rPr>
              <a:t>imóveis</a:t>
            </a:r>
            <a:r>
              <a:rPr lang="pt-BR" dirty="0">
                <a:latin typeface="Arial"/>
                <a:cs typeface="Arial"/>
              </a:rPr>
              <a:t> subutilizados ou </a:t>
            </a:r>
            <a:r>
              <a:rPr lang="pt-BR" dirty="0" err="1">
                <a:latin typeface="Arial"/>
                <a:cs typeface="Arial"/>
              </a:rPr>
              <a:t>não</a:t>
            </a:r>
            <a:r>
              <a:rPr lang="pt-BR" dirty="0">
                <a:latin typeface="Arial"/>
                <a:cs typeface="Arial"/>
              </a:rPr>
              <a:t> utilizados, localizados na </a:t>
            </a:r>
            <a:r>
              <a:rPr lang="pt-BR" dirty="0" err="1">
                <a:latin typeface="Arial"/>
                <a:cs typeface="Arial"/>
              </a:rPr>
              <a:t>Macrozona</a:t>
            </a:r>
            <a:r>
              <a:rPr lang="pt-BR" dirty="0">
                <a:latin typeface="Arial"/>
                <a:cs typeface="Arial"/>
              </a:rPr>
              <a:t> Urbana, </a:t>
            </a:r>
            <a:r>
              <a:rPr lang="pt-BR" dirty="0" err="1">
                <a:latin typeface="Arial"/>
                <a:cs typeface="Arial"/>
              </a:rPr>
              <a:t>necessários</a:t>
            </a:r>
            <a:r>
              <a:rPr lang="pt-BR" dirty="0">
                <a:latin typeface="Arial"/>
                <a:cs typeface="Arial"/>
              </a:rPr>
              <a:t> à </a:t>
            </a:r>
            <a:r>
              <a:rPr lang="pt-BR" dirty="0" err="1">
                <a:latin typeface="Arial"/>
                <a:cs typeface="Arial"/>
              </a:rPr>
              <a:t>implantação</a:t>
            </a:r>
            <a:r>
              <a:rPr lang="pt-BR" dirty="0">
                <a:latin typeface="Arial"/>
                <a:cs typeface="Arial"/>
              </a:rPr>
              <a:t> de programas habitacionais de interesse social, que </a:t>
            </a:r>
            <a:r>
              <a:rPr lang="pt-BR" dirty="0" err="1">
                <a:latin typeface="Arial"/>
                <a:cs typeface="Arial"/>
              </a:rPr>
              <a:t>deverão</a:t>
            </a:r>
            <a:r>
              <a:rPr lang="pt-BR" dirty="0">
                <a:latin typeface="Arial"/>
                <a:cs typeface="Arial"/>
              </a:rPr>
              <a:t> ser urbanizados e dotados de equipamentos </a:t>
            </a:r>
            <a:r>
              <a:rPr lang="pt-BR" dirty="0" err="1">
                <a:latin typeface="Arial"/>
                <a:cs typeface="Arial"/>
              </a:rPr>
              <a:t>públicos</a:t>
            </a:r>
            <a:r>
              <a:rPr lang="pt-BR" dirty="0">
                <a:latin typeface="Arial"/>
                <a:cs typeface="Arial"/>
              </a:rPr>
              <a:t>, cabendo </a:t>
            </a:r>
            <a:r>
              <a:rPr lang="pt-BR" dirty="0" err="1">
                <a:latin typeface="Arial"/>
                <a:cs typeface="Arial"/>
              </a:rPr>
              <a:t>declaração</a:t>
            </a:r>
            <a:r>
              <a:rPr lang="pt-BR" dirty="0">
                <a:latin typeface="Arial"/>
                <a:cs typeface="Arial"/>
              </a:rPr>
              <a:t> de Direito de </a:t>
            </a:r>
            <a:r>
              <a:rPr lang="pt-BR" dirty="0" err="1">
                <a:latin typeface="Arial"/>
                <a:cs typeface="Arial"/>
              </a:rPr>
              <a:t>Preempção</a:t>
            </a:r>
            <a:r>
              <a:rPr lang="pt-BR" dirty="0">
                <a:latin typeface="Arial"/>
                <a:cs typeface="Arial"/>
              </a:rPr>
              <a:t> sobre tais terrenos.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8303981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p:nvPr/>
        </p:nvSpPr>
        <p:spPr>
          <a:xfrm>
            <a:off x="244247" y="970777"/>
            <a:ext cx="8646348" cy="4247317"/>
          </a:xfrm>
          <a:prstGeom prst="rect">
            <a:avLst/>
          </a:prstGeom>
        </p:spPr>
        <p:txBody>
          <a:bodyPr wrap="square">
            <a:spAutoFit/>
          </a:bodyPr>
          <a:lstStyle/>
          <a:p>
            <a:pPr algn="just"/>
            <a:endParaRPr lang="pt-BR" dirty="0">
              <a:latin typeface="Arial"/>
              <a:cs typeface="Arial"/>
            </a:endParaRPr>
          </a:p>
          <a:p>
            <a:pPr algn="just"/>
            <a:r>
              <a:rPr lang="pt-BR" b="1" dirty="0">
                <a:solidFill>
                  <a:srgbClr val="FF0000"/>
                </a:solidFill>
                <a:latin typeface="Arial"/>
                <a:cs typeface="Arial"/>
              </a:rPr>
              <a:t>ZEPAM 1: </a:t>
            </a:r>
            <a:r>
              <a:rPr lang="pt-BR" dirty="0" err="1">
                <a:latin typeface="Arial"/>
                <a:cs typeface="Arial"/>
              </a:rPr>
              <a:t>áreas</a:t>
            </a:r>
            <a:r>
              <a:rPr lang="pt-BR" dirty="0">
                <a:latin typeface="Arial"/>
                <a:cs typeface="Arial"/>
              </a:rPr>
              <a:t> verdes </a:t>
            </a:r>
            <a:r>
              <a:rPr lang="pt-BR" dirty="0" err="1">
                <a:latin typeface="Arial"/>
                <a:cs typeface="Arial"/>
              </a:rPr>
              <a:t>públicas</a:t>
            </a:r>
            <a:r>
              <a:rPr lang="pt-BR" dirty="0">
                <a:latin typeface="Arial"/>
                <a:cs typeface="Arial"/>
              </a:rPr>
              <a:t>, parques e unidades de </a:t>
            </a:r>
            <a:r>
              <a:rPr lang="pt-BR" dirty="0" err="1">
                <a:latin typeface="Arial"/>
                <a:cs typeface="Arial"/>
              </a:rPr>
              <a:t>conservação</a:t>
            </a:r>
            <a:r>
              <a:rPr lang="pt-BR" dirty="0">
                <a:latin typeface="Arial"/>
                <a:cs typeface="Arial"/>
              </a:rPr>
              <a:t> situados na </a:t>
            </a:r>
            <a:r>
              <a:rPr lang="pt-BR" dirty="0" err="1">
                <a:latin typeface="Arial"/>
                <a:cs typeface="Arial"/>
              </a:rPr>
              <a:t>Macrozona</a:t>
            </a:r>
            <a:r>
              <a:rPr lang="pt-BR" dirty="0">
                <a:latin typeface="Arial"/>
                <a:cs typeface="Arial"/>
              </a:rPr>
              <a:t> Urbana, cujas </a:t>
            </a:r>
            <a:r>
              <a:rPr lang="pt-BR" dirty="0" err="1">
                <a:latin typeface="Arial"/>
                <a:cs typeface="Arial"/>
              </a:rPr>
              <a:t>funções</a:t>
            </a:r>
            <a:r>
              <a:rPr lang="pt-BR" dirty="0">
                <a:latin typeface="Arial"/>
                <a:cs typeface="Arial"/>
              </a:rPr>
              <a:t> </a:t>
            </a:r>
            <a:r>
              <a:rPr lang="pt-BR" dirty="0" err="1">
                <a:latin typeface="Arial"/>
                <a:cs typeface="Arial"/>
              </a:rPr>
              <a:t>são</a:t>
            </a:r>
            <a:r>
              <a:rPr lang="pt-BR" dirty="0">
                <a:latin typeface="Arial"/>
                <a:cs typeface="Arial"/>
              </a:rPr>
              <a:t> proteger as </a:t>
            </a:r>
            <a:r>
              <a:rPr lang="pt-BR" dirty="0" err="1">
                <a:latin typeface="Arial"/>
                <a:cs typeface="Arial"/>
              </a:rPr>
              <a:t>características</a:t>
            </a:r>
            <a:r>
              <a:rPr lang="pt-BR" dirty="0">
                <a:latin typeface="Arial"/>
                <a:cs typeface="Arial"/>
              </a:rPr>
              <a:t> ambientais existentes e oferecer </a:t>
            </a:r>
            <a:r>
              <a:rPr lang="pt-BR" dirty="0" err="1">
                <a:latin typeface="Arial"/>
                <a:cs typeface="Arial"/>
              </a:rPr>
              <a:t>espaços</a:t>
            </a:r>
            <a:r>
              <a:rPr lang="pt-BR" dirty="0">
                <a:latin typeface="Arial"/>
                <a:cs typeface="Arial"/>
              </a:rPr>
              <a:t> </a:t>
            </a:r>
            <a:r>
              <a:rPr lang="pt-BR" dirty="0" err="1">
                <a:latin typeface="Arial"/>
                <a:cs typeface="Arial"/>
              </a:rPr>
              <a:t>públicos</a:t>
            </a:r>
            <a:r>
              <a:rPr lang="pt-BR" dirty="0">
                <a:latin typeface="Arial"/>
                <a:cs typeface="Arial"/>
              </a:rPr>
              <a:t> adequados e qualificados ao lazer da </a:t>
            </a:r>
            <a:r>
              <a:rPr lang="pt-BR" dirty="0" err="1">
                <a:latin typeface="Arial"/>
                <a:cs typeface="Arial"/>
              </a:rPr>
              <a:t>população</a:t>
            </a:r>
            <a:r>
              <a:rPr lang="pt-BR" dirty="0">
                <a:latin typeface="Arial"/>
                <a:cs typeface="Arial"/>
              </a:rPr>
              <a:t>;</a:t>
            </a:r>
          </a:p>
          <a:p>
            <a:pPr algn="just"/>
            <a:endParaRPr lang="pt-BR" dirty="0">
              <a:latin typeface="Arial"/>
              <a:cs typeface="Arial"/>
            </a:endParaRPr>
          </a:p>
          <a:p>
            <a:pPr algn="just"/>
            <a:r>
              <a:rPr lang="pt-BR" b="1" dirty="0">
                <a:solidFill>
                  <a:srgbClr val="FF0000"/>
                </a:solidFill>
                <a:latin typeface="Arial"/>
                <a:cs typeface="Arial"/>
              </a:rPr>
              <a:t>ZEPAM 2: </a:t>
            </a:r>
            <a:r>
              <a:rPr lang="pt-BR" dirty="0" err="1">
                <a:latin typeface="Arial"/>
                <a:cs typeface="Arial"/>
              </a:rPr>
              <a:t>áreas</a:t>
            </a:r>
            <a:r>
              <a:rPr lang="pt-BR" dirty="0">
                <a:latin typeface="Arial"/>
                <a:cs typeface="Arial"/>
              </a:rPr>
              <a:t> inseridas nas </a:t>
            </a:r>
            <a:r>
              <a:rPr lang="pt-BR" dirty="0" err="1">
                <a:latin typeface="Arial"/>
                <a:cs typeface="Arial"/>
              </a:rPr>
              <a:t>Macrozonas</a:t>
            </a:r>
            <a:r>
              <a:rPr lang="pt-BR" dirty="0">
                <a:latin typeface="Arial"/>
                <a:cs typeface="Arial"/>
              </a:rPr>
              <a:t> Rurais de </a:t>
            </a:r>
            <a:r>
              <a:rPr lang="pt-BR" dirty="0" err="1">
                <a:latin typeface="Arial"/>
                <a:cs typeface="Arial"/>
              </a:rPr>
              <a:t>Requalificação</a:t>
            </a:r>
            <a:r>
              <a:rPr lang="pt-BR" dirty="0">
                <a:latin typeface="Arial"/>
                <a:cs typeface="Arial"/>
              </a:rPr>
              <a:t> </a:t>
            </a:r>
            <a:r>
              <a:rPr lang="pt-BR" dirty="0" err="1">
                <a:latin typeface="Arial"/>
                <a:cs typeface="Arial"/>
              </a:rPr>
              <a:t>Agrícola</a:t>
            </a:r>
            <a:r>
              <a:rPr lang="pt-BR" dirty="0">
                <a:latin typeface="Arial"/>
                <a:cs typeface="Arial"/>
              </a:rPr>
              <a:t> com </a:t>
            </a:r>
            <a:r>
              <a:rPr lang="pt-BR" dirty="0" err="1">
                <a:latin typeface="Arial"/>
                <a:cs typeface="Arial"/>
              </a:rPr>
              <a:t>aglomerações</a:t>
            </a:r>
            <a:r>
              <a:rPr lang="pt-BR" dirty="0">
                <a:latin typeface="Arial"/>
                <a:cs typeface="Arial"/>
              </a:rPr>
              <a:t> de </a:t>
            </a:r>
            <a:r>
              <a:rPr lang="pt-BR" dirty="0" err="1">
                <a:latin typeface="Arial"/>
                <a:cs typeface="Arial"/>
              </a:rPr>
              <a:t>residências</a:t>
            </a:r>
            <a:r>
              <a:rPr lang="pt-BR" dirty="0">
                <a:latin typeface="Arial"/>
                <a:cs typeface="Arial"/>
              </a:rPr>
              <a:t> e parcelamento do solo, densidades e lotes caracterizando </a:t>
            </a:r>
            <a:r>
              <a:rPr lang="pt-BR" dirty="0" err="1">
                <a:latin typeface="Arial"/>
                <a:cs typeface="Arial"/>
              </a:rPr>
              <a:t>ocupação</a:t>
            </a:r>
            <a:r>
              <a:rPr lang="pt-BR" dirty="0">
                <a:latin typeface="Arial"/>
                <a:cs typeface="Arial"/>
              </a:rPr>
              <a:t> urbana e lotes com </a:t>
            </a:r>
            <a:r>
              <a:rPr lang="pt-BR" dirty="0" err="1">
                <a:latin typeface="Arial"/>
                <a:cs typeface="Arial"/>
              </a:rPr>
              <a:t>áreas</a:t>
            </a:r>
            <a:r>
              <a:rPr lang="pt-BR" dirty="0">
                <a:latin typeface="Arial"/>
                <a:cs typeface="Arial"/>
              </a:rPr>
              <a:t> inferiores a glebas rurais para atividade </a:t>
            </a:r>
            <a:r>
              <a:rPr lang="pt-BR" dirty="0" err="1">
                <a:latin typeface="Arial"/>
                <a:cs typeface="Arial"/>
              </a:rPr>
              <a:t>agrícola</a:t>
            </a:r>
            <a:r>
              <a:rPr lang="pt-BR" dirty="0">
                <a:latin typeface="Arial"/>
                <a:cs typeface="Arial"/>
              </a:rPr>
              <a:t>.</a:t>
            </a:r>
          </a:p>
          <a:p>
            <a:pPr algn="just"/>
            <a:endParaRPr lang="pt-BR" dirty="0">
              <a:latin typeface="Arial"/>
              <a:cs typeface="Arial"/>
            </a:endParaRPr>
          </a:p>
          <a:p>
            <a:pPr algn="just"/>
            <a:r>
              <a:rPr lang="pt-BR" b="1" dirty="0">
                <a:solidFill>
                  <a:srgbClr val="FF0000"/>
                </a:solidFill>
                <a:latin typeface="Arial"/>
                <a:cs typeface="Arial"/>
              </a:rPr>
              <a:t>ZEPAC:</a:t>
            </a:r>
            <a:r>
              <a:rPr lang="pt-BR" dirty="0"/>
              <a:t> </a:t>
            </a:r>
            <a:r>
              <a:rPr lang="pt-BR" dirty="0" err="1">
                <a:latin typeface="Arial"/>
                <a:cs typeface="Arial"/>
              </a:rPr>
              <a:t>são</a:t>
            </a:r>
            <a:r>
              <a:rPr lang="pt-BR" dirty="0">
                <a:latin typeface="Arial"/>
                <a:cs typeface="Arial"/>
              </a:rPr>
              <a:t> </a:t>
            </a:r>
            <a:r>
              <a:rPr lang="pt-BR" dirty="0" err="1">
                <a:latin typeface="Arial"/>
                <a:cs typeface="Arial"/>
              </a:rPr>
              <a:t>áreas</a:t>
            </a:r>
            <a:r>
              <a:rPr lang="pt-BR" dirty="0">
                <a:latin typeface="Arial"/>
                <a:cs typeface="Arial"/>
              </a:rPr>
              <a:t> formadas por </a:t>
            </a:r>
            <a:r>
              <a:rPr lang="pt-BR" dirty="0" err="1">
                <a:latin typeface="Arial"/>
                <a:cs typeface="Arial"/>
              </a:rPr>
              <a:t>sítios</a:t>
            </a:r>
            <a:r>
              <a:rPr lang="pt-BR" dirty="0">
                <a:latin typeface="Arial"/>
                <a:cs typeface="Arial"/>
              </a:rPr>
              <a:t>, </a:t>
            </a:r>
            <a:r>
              <a:rPr lang="pt-BR" dirty="0" err="1">
                <a:latin typeface="Arial"/>
                <a:cs typeface="Arial"/>
              </a:rPr>
              <a:t>ruínas</a:t>
            </a:r>
            <a:r>
              <a:rPr lang="pt-BR" dirty="0">
                <a:latin typeface="Arial"/>
                <a:cs typeface="Arial"/>
              </a:rPr>
              <a:t>, </a:t>
            </a:r>
            <a:r>
              <a:rPr lang="pt-BR" dirty="0" err="1">
                <a:latin typeface="Arial"/>
                <a:cs typeface="Arial"/>
              </a:rPr>
              <a:t>edifícios</a:t>
            </a:r>
            <a:r>
              <a:rPr lang="pt-BR" dirty="0">
                <a:latin typeface="Arial"/>
                <a:cs typeface="Arial"/>
              </a:rPr>
              <a:t> especializados tais como os de </a:t>
            </a:r>
            <a:r>
              <a:rPr lang="pt-BR" dirty="0" err="1">
                <a:latin typeface="Arial"/>
                <a:cs typeface="Arial"/>
              </a:rPr>
              <a:t>expressões</a:t>
            </a:r>
            <a:r>
              <a:rPr lang="pt-BR" dirty="0">
                <a:latin typeface="Arial"/>
                <a:cs typeface="Arial"/>
              </a:rPr>
              <a:t> religiosas, festejos e musicais, e conjuntos de relevante </a:t>
            </a:r>
            <a:r>
              <a:rPr lang="pt-BR" dirty="0" err="1">
                <a:latin typeface="Arial"/>
                <a:cs typeface="Arial"/>
              </a:rPr>
              <a:t>expressão</a:t>
            </a:r>
            <a:r>
              <a:rPr lang="pt-BR" dirty="0">
                <a:latin typeface="Arial"/>
                <a:cs typeface="Arial"/>
              </a:rPr>
              <a:t> </a:t>
            </a:r>
            <a:r>
              <a:rPr lang="pt-BR" dirty="0" err="1">
                <a:latin typeface="Arial"/>
                <a:cs typeface="Arial"/>
              </a:rPr>
              <a:t>arquitetônica</a:t>
            </a:r>
            <a:r>
              <a:rPr lang="pt-BR" dirty="0">
                <a:latin typeface="Arial"/>
                <a:cs typeface="Arial"/>
              </a:rPr>
              <a:t>, </a:t>
            </a:r>
            <a:r>
              <a:rPr lang="pt-BR" dirty="0" err="1">
                <a:latin typeface="Arial"/>
                <a:cs typeface="Arial"/>
              </a:rPr>
              <a:t>histórica</a:t>
            </a:r>
            <a:r>
              <a:rPr lang="pt-BR" dirty="0">
                <a:latin typeface="Arial"/>
                <a:cs typeface="Arial"/>
              </a:rPr>
              <a:t>, cultural e </a:t>
            </a:r>
            <a:r>
              <a:rPr lang="pt-BR" dirty="0" err="1">
                <a:latin typeface="Arial"/>
                <a:cs typeface="Arial"/>
              </a:rPr>
              <a:t>paisagística</a:t>
            </a:r>
            <a:r>
              <a:rPr lang="pt-BR" dirty="0">
                <a:latin typeface="Arial"/>
                <a:cs typeface="Arial"/>
              </a:rPr>
              <a:t>, cuja </a:t>
            </a:r>
            <a:r>
              <a:rPr lang="pt-BR" dirty="0" err="1">
                <a:latin typeface="Arial"/>
                <a:cs typeface="Arial"/>
              </a:rPr>
              <a:t>manutenção</a:t>
            </a:r>
            <a:r>
              <a:rPr lang="pt-BR" dirty="0">
                <a:latin typeface="Arial"/>
                <a:cs typeface="Arial"/>
              </a:rPr>
              <a:t> seja </a:t>
            </a:r>
            <a:r>
              <a:rPr lang="pt-BR" dirty="0" err="1">
                <a:latin typeface="Arial"/>
                <a:cs typeface="Arial"/>
              </a:rPr>
              <a:t>necessária</a:t>
            </a:r>
            <a:r>
              <a:rPr lang="pt-BR" dirty="0">
                <a:latin typeface="Arial"/>
                <a:cs typeface="Arial"/>
              </a:rPr>
              <a:t> à </a:t>
            </a:r>
            <a:r>
              <a:rPr lang="pt-BR" dirty="0" err="1">
                <a:latin typeface="Arial"/>
                <a:cs typeface="Arial"/>
              </a:rPr>
              <a:t>preservação</a:t>
            </a:r>
            <a:r>
              <a:rPr lang="pt-BR" dirty="0">
                <a:latin typeface="Arial"/>
                <a:cs typeface="Arial"/>
              </a:rPr>
              <a:t> do </a:t>
            </a:r>
            <a:r>
              <a:rPr lang="pt-BR" dirty="0" err="1">
                <a:latin typeface="Arial"/>
                <a:cs typeface="Arial"/>
              </a:rPr>
              <a:t>patrimônio</a:t>
            </a:r>
            <a:r>
              <a:rPr lang="pt-BR" dirty="0">
                <a:latin typeface="Arial"/>
                <a:cs typeface="Arial"/>
              </a:rPr>
              <a:t> cultural do </a:t>
            </a:r>
            <a:r>
              <a:rPr lang="pt-BR" dirty="0" err="1">
                <a:latin typeface="Arial"/>
                <a:cs typeface="Arial"/>
              </a:rPr>
              <a:t>Município</a:t>
            </a:r>
            <a:r>
              <a:rPr lang="pt-BR" dirty="0">
                <a:latin typeface="Arial"/>
                <a:cs typeface="Arial"/>
              </a:rPr>
              <a:t>.</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0578816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p:nvPr/>
        </p:nvSpPr>
        <p:spPr>
          <a:xfrm>
            <a:off x="244247" y="1788914"/>
            <a:ext cx="8646348" cy="3970318"/>
          </a:xfrm>
          <a:prstGeom prst="rect">
            <a:avLst/>
          </a:prstGeom>
        </p:spPr>
        <p:txBody>
          <a:bodyPr wrap="square">
            <a:spAutoFit/>
          </a:bodyPr>
          <a:lstStyle/>
          <a:p>
            <a:pPr algn="just"/>
            <a:r>
              <a:rPr lang="pt-BR" b="1" dirty="0">
                <a:solidFill>
                  <a:srgbClr val="FF0000"/>
                </a:solidFill>
                <a:latin typeface="Arial"/>
                <a:cs typeface="Arial"/>
              </a:rPr>
              <a:t>Zona de </a:t>
            </a:r>
            <a:r>
              <a:rPr lang="pt-BR" b="1" dirty="0" err="1">
                <a:solidFill>
                  <a:srgbClr val="FF0000"/>
                </a:solidFill>
                <a:latin typeface="Arial"/>
                <a:cs typeface="Arial"/>
              </a:rPr>
              <a:t>Proteção</a:t>
            </a:r>
            <a:r>
              <a:rPr lang="pt-BR" b="1" dirty="0">
                <a:solidFill>
                  <a:srgbClr val="FF0000"/>
                </a:solidFill>
                <a:latin typeface="Arial"/>
                <a:cs typeface="Arial"/>
              </a:rPr>
              <a:t> e </a:t>
            </a:r>
            <a:r>
              <a:rPr lang="pt-BR" b="1" dirty="0" err="1">
                <a:solidFill>
                  <a:srgbClr val="FF0000"/>
                </a:solidFill>
                <a:latin typeface="Arial"/>
                <a:cs typeface="Arial"/>
              </a:rPr>
              <a:t>Preservação</a:t>
            </a:r>
            <a:r>
              <a:rPr lang="pt-BR" b="1" dirty="0">
                <a:solidFill>
                  <a:srgbClr val="FF0000"/>
                </a:solidFill>
                <a:latin typeface="Arial"/>
                <a:cs typeface="Arial"/>
              </a:rPr>
              <a:t> Ambiental Permanente: </a:t>
            </a:r>
            <a:r>
              <a:rPr lang="pt-BR" dirty="0">
                <a:latin typeface="Arial"/>
                <a:cs typeface="Arial"/>
              </a:rPr>
              <a:t>é composta pelas Unidades de </a:t>
            </a:r>
            <a:r>
              <a:rPr lang="pt-BR" dirty="0" err="1">
                <a:latin typeface="Arial"/>
                <a:cs typeface="Arial"/>
              </a:rPr>
              <a:t>Conservação</a:t>
            </a:r>
            <a:r>
              <a:rPr lang="pt-BR" dirty="0">
                <a:latin typeface="Arial"/>
                <a:cs typeface="Arial"/>
              </a:rPr>
              <a:t> da APA da Serra da Mantiqueira e da APA do </a:t>
            </a:r>
            <a:r>
              <a:rPr lang="pt-BR" dirty="0" err="1">
                <a:latin typeface="Arial"/>
                <a:cs typeface="Arial"/>
              </a:rPr>
              <a:t>Paraíba</a:t>
            </a:r>
            <a:r>
              <a:rPr lang="pt-BR" dirty="0">
                <a:latin typeface="Arial"/>
                <a:cs typeface="Arial"/>
              </a:rPr>
              <a:t> do Sul, por recursos naturais de interesse ambiental e por </a:t>
            </a:r>
            <a:r>
              <a:rPr lang="pt-BR" dirty="0" err="1">
                <a:latin typeface="Arial"/>
                <a:cs typeface="Arial"/>
              </a:rPr>
              <a:t>áreas</a:t>
            </a:r>
            <a:r>
              <a:rPr lang="pt-BR" dirty="0">
                <a:latin typeface="Arial"/>
                <a:cs typeface="Arial"/>
              </a:rPr>
              <a:t> de </a:t>
            </a:r>
            <a:r>
              <a:rPr lang="pt-BR" dirty="0" err="1">
                <a:latin typeface="Arial"/>
                <a:cs typeface="Arial"/>
              </a:rPr>
              <a:t>restrição</a:t>
            </a:r>
            <a:r>
              <a:rPr lang="pt-BR" dirty="0">
                <a:latin typeface="Arial"/>
                <a:cs typeface="Arial"/>
              </a:rPr>
              <a:t> à </a:t>
            </a:r>
            <a:r>
              <a:rPr lang="pt-BR" dirty="0" err="1">
                <a:latin typeface="Arial"/>
                <a:cs typeface="Arial"/>
              </a:rPr>
              <a:t>ocupação</a:t>
            </a:r>
            <a:r>
              <a:rPr lang="pt-BR" dirty="0">
                <a:latin typeface="Arial"/>
                <a:cs typeface="Arial"/>
              </a:rPr>
              <a:t>.</a:t>
            </a:r>
          </a:p>
          <a:p>
            <a:pPr algn="just"/>
            <a:endParaRPr lang="pt-BR" dirty="0">
              <a:latin typeface="Arial"/>
              <a:cs typeface="Arial"/>
            </a:endParaRPr>
          </a:p>
          <a:p>
            <a:pPr algn="just"/>
            <a:r>
              <a:rPr lang="pt-BR" b="1" dirty="0">
                <a:solidFill>
                  <a:srgbClr val="FF0000"/>
                </a:solidFill>
                <a:latin typeface="Arial"/>
                <a:cs typeface="Arial"/>
              </a:rPr>
              <a:t>Zona de </a:t>
            </a:r>
            <a:r>
              <a:rPr lang="pt-BR" b="1" dirty="0" err="1">
                <a:solidFill>
                  <a:srgbClr val="FF0000"/>
                </a:solidFill>
                <a:latin typeface="Arial"/>
                <a:cs typeface="Arial"/>
              </a:rPr>
              <a:t>Proteção</a:t>
            </a:r>
            <a:r>
              <a:rPr lang="pt-BR" b="1" dirty="0">
                <a:solidFill>
                  <a:srgbClr val="FF0000"/>
                </a:solidFill>
                <a:latin typeface="Arial"/>
                <a:cs typeface="Arial"/>
              </a:rPr>
              <a:t> de Mananciais: </a:t>
            </a:r>
            <a:r>
              <a:rPr lang="pt-BR" dirty="0">
                <a:latin typeface="Arial"/>
                <a:cs typeface="Arial"/>
              </a:rPr>
              <a:t>caracteriza-se pela </a:t>
            </a:r>
            <a:r>
              <a:rPr lang="pt-BR" dirty="0" err="1">
                <a:latin typeface="Arial"/>
                <a:cs typeface="Arial"/>
              </a:rPr>
              <a:t>existência</a:t>
            </a:r>
            <a:r>
              <a:rPr lang="pt-BR" dirty="0">
                <a:latin typeface="Arial"/>
                <a:cs typeface="Arial"/>
              </a:rPr>
              <a:t> de </a:t>
            </a:r>
            <a:r>
              <a:rPr lang="pt-BR" dirty="0" err="1">
                <a:latin typeface="Arial"/>
                <a:cs typeface="Arial"/>
              </a:rPr>
              <a:t>ocupações</a:t>
            </a:r>
            <a:r>
              <a:rPr lang="pt-BR" dirty="0">
                <a:latin typeface="Arial"/>
                <a:cs typeface="Arial"/>
              </a:rPr>
              <a:t> com atividade </a:t>
            </a:r>
            <a:r>
              <a:rPr lang="pt-BR" dirty="0" err="1">
                <a:latin typeface="Arial"/>
                <a:cs typeface="Arial"/>
              </a:rPr>
              <a:t>agrícola</a:t>
            </a:r>
            <a:r>
              <a:rPr lang="pt-BR" dirty="0">
                <a:latin typeface="Arial"/>
                <a:cs typeface="Arial"/>
              </a:rPr>
              <a:t>, predominantemente de cultivo de arroz conforme a baixa declividade da </a:t>
            </a:r>
            <a:r>
              <a:rPr lang="pt-BR" dirty="0" err="1">
                <a:latin typeface="Arial"/>
                <a:cs typeface="Arial"/>
              </a:rPr>
              <a:t>região</a:t>
            </a:r>
            <a:r>
              <a:rPr lang="pt-BR" dirty="0">
                <a:latin typeface="Arial"/>
                <a:cs typeface="Arial"/>
              </a:rPr>
              <a:t> adequadas à </a:t>
            </a:r>
            <a:r>
              <a:rPr lang="pt-BR" dirty="0" err="1">
                <a:latin typeface="Arial"/>
                <a:cs typeface="Arial"/>
              </a:rPr>
              <a:t>hidroponia</a:t>
            </a:r>
            <a:r>
              <a:rPr lang="pt-BR" dirty="0">
                <a:latin typeface="Arial"/>
                <a:cs typeface="Arial"/>
              </a:rPr>
              <a:t> de cultivo do arroz, ocupando faixas de </a:t>
            </a:r>
            <a:r>
              <a:rPr lang="pt-BR" dirty="0" err="1">
                <a:latin typeface="Arial"/>
                <a:cs typeface="Arial"/>
              </a:rPr>
              <a:t>preservação</a:t>
            </a:r>
            <a:r>
              <a:rPr lang="pt-BR" dirty="0">
                <a:latin typeface="Arial"/>
                <a:cs typeface="Arial"/>
              </a:rPr>
              <a:t> de margens de cursos d’</a:t>
            </a:r>
            <a:r>
              <a:rPr lang="pt-BR" dirty="0" err="1">
                <a:latin typeface="Arial"/>
                <a:cs typeface="Arial"/>
              </a:rPr>
              <a:t>água</a:t>
            </a:r>
            <a:r>
              <a:rPr lang="pt-BR" dirty="0">
                <a:latin typeface="Arial"/>
                <a:cs typeface="Arial"/>
              </a:rPr>
              <a:t>.</a:t>
            </a:r>
          </a:p>
          <a:p>
            <a:pPr algn="just"/>
            <a:endParaRPr lang="pt-BR" dirty="0">
              <a:latin typeface="Arial"/>
              <a:cs typeface="Arial"/>
            </a:endParaRPr>
          </a:p>
          <a:p>
            <a:pPr algn="just"/>
            <a:r>
              <a:rPr lang="pt-BR" b="1" dirty="0">
                <a:solidFill>
                  <a:srgbClr val="FF0000"/>
                </a:solidFill>
                <a:latin typeface="Arial"/>
                <a:cs typeface="Arial"/>
              </a:rPr>
              <a:t>Zona de Desenvolvimento </a:t>
            </a:r>
            <a:r>
              <a:rPr lang="pt-BR" b="1" dirty="0" err="1">
                <a:solidFill>
                  <a:srgbClr val="FF0000"/>
                </a:solidFill>
                <a:latin typeface="Arial"/>
                <a:cs typeface="Arial"/>
              </a:rPr>
              <a:t>Econômico</a:t>
            </a:r>
            <a:r>
              <a:rPr lang="pt-BR" b="1" dirty="0">
                <a:solidFill>
                  <a:srgbClr val="FF0000"/>
                </a:solidFill>
                <a:latin typeface="Arial"/>
                <a:cs typeface="Arial"/>
              </a:rPr>
              <a:t> Equilibrado: </a:t>
            </a:r>
            <a:r>
              <a:rPr lang="pt-BR" dirty="0">
                <a:latin typeface="Arial"/>
                <a:cs typeface="Arial"/>
              </a:rPr>
              <a:t>caracteriza-se pela topografia de alta declividade, </a:t>
            </a:r>
            <a:r>
              <a:rPr lang="pt-BR" dirty="0" err="1">
                <a:latin typeface="Arial"/>
                <a:cs typeface="Arial"/>
              </a:rPr>
              <a:t>vegetação</a:t>
            </a:r>
            <a:r>
              <a:rPr lang="pt-BR" dirty="0">
                <a:latin typeface="Arial"/>
                <a:cs typeface="Arial"/>
              </a:rPr>
              <a:t> de mata </a:t>
            </a:r>
            <a:r>
              <a:rPr lang="pt-BR" dirty="0" err="1">
                <a:latin typeface="Arial"/>
                <a:cs typeface="Arial"/>
              </a:rPr>
              <a:t>atlântica</a:t>
            </a:r>
            <a:r>
              <a:rPr lang="pt-BR" dirty="0">
                <a:latin typeface="Arial"/>
                <a:cs typeface="Arial"/>
              </a:rPr>
              <a:t> e por faixa de trezentos metros de cada lado ao longo do eixo definido pela estrada vicinal Tancredo de Almeida Neves no trecho interno à APA da Mantiqueira.</a:t>
            </a:r>
          </a:p>
        </p:txBody>
      </p:sp>
      <p:sp>
        <p:nvSpPr>
          <p:cNvPr id="14" name="Retângulo 1"/>
          <p:cNvSpPr/>
          <p:nvPr/>
        </p:nvSpPr>
        <p:spPr>
          <a:xfrm>
            <a:off x="0" y="872921"/>
            <a:ext cx="9144000" cy="461665"/>
          </a:xfrm>
          <a:prstGeom prst="rect">
            <a:avLst/>
          </a:prstGeom>
        </p:spPr>
        <p:txBody>
          <a:bodyPr>
            <a:spAutoFit/>
          </a:bodyPr>
          <a:lstStyle/>
          <a:p>
            <a:pPr algn="ctr"/>
            <a:r>
              <a:rPr lang="x-none" sz="2400" b="1" dirty="0">
                <a:solidFill>
                  <a:schemeClr val="accent1">
                    <a:lumMod val="50000"/>
                  </a:schemeClr>
                </a:solidFill>
                <a:effectLst>
                  <a:outerShdw blurRad="38100" dist="38100" dir="2700000" algn="tl">
                    <a:srgbClr val="DDDDDD"/>
                  </a:outerShdw>
                </a:effectLst>
                <a:latin typeface="Arial"/>
                <a:cs typeface="Arial"/>
              </a:rPr>
              <a:t>ZONAS DE PROTEÇÃO AMBIENTAL</a:t>
            </a:r>
            <a:endParaRPr lang="pt-BR" sz="2400" b="1" dirty="0">
              <a:solidFill>
                <a:schemeClr val="accent1">
                  <a:lumMod val="50000"/>
                </a:schemeClr>
              </a:solidFill>
              <a:effectLst>
                <a:outerShdw blurRad="38100" dist="38100" dir="2700000" algn="tl">
                  <a:srgbClr val="DDDDDD"/>
                </a:outerShdw>
              </a:effectLst>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537959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p:nvPr/>
        </p:nvSpPr>
        <p:spPr>
          <a:xfrm>
            <a:off x="244247" y="1532483"/>
            <a:ext cx="8646348" cy="4801315"/>
          </a:xfrm>
          <a:prstGeom prst="rect">
            <a:avLst/>
          </a:prstGeom>
        </p:spPr>
        <p:txBody>
          <a:bodyPr wrap="square">
            <a:spAutoFit/>
          </a:bodyPr>
          <a:lstStyle/>
          <a:p>
            <a:pPr algn="just"/>
            <a:r>
              <a:rPr lang="pt-BR" b="1" dirty="0">
                <a:solidFill>
                  <a:srgbClr val="FF0000"/>
                </a:solidFill>
                <a:latin typeface="Arial"/>
                <a:cs typeface="Arial"/>
              </a:rPr>
              <a:t>Zona de </a:t>
            </a:r>
            <a:r>
              <a:rPr lang="pt-BR" b="1" dirty="0" err="1">
                <a:solidFill>
                  <a:srgbClr val="FF0000"/>
                </a:solidFill>
                <a:latin typeface="Arial"/>
                <a:cs typeface="Arial"/>
              </a:rPr>
              <a:t>Qualificação</a:t>
            </a:r>
            <a:r>
              <a:rPr lang="pt-BR" b="1" dirty="0">
                <a:solidFill>
                  <a:srgbClr val="FF0000"/>
                </a:solidFill>
                <a:latin typeface="Arial"/>
                <a:cs typeface="Arial"/>
              </a:rPr>
              <a:t> Urbana: </a:t>
            </a:r>
            <a:r>
              <a:rPr lang="pt-BR" dirty="0">
                <a:latin typeface="Arial"/>
                <a:cs typeface="Arial"/>
              </a:rPr>
              <a:t>corresponde à </a:t>
            </a:r>
            <a:r>
              <a:rPr lang="pt-BR" dirty="0" err="1">
                <a:latin typeface="Arial"/>
                <a:cs typeface="Arial"/>
              </a:rPr>
              <a:t>área</a:t>
            </a:r>
            <a:r>
              <a:rPr lang="pt-BR" dirty="0">
                <a:latin typeface="Arial"/>
                <a:cs typeface="Arial"/>
              </a:rPr>
              <a:t> urbanizada com sistema </a:t>
            </a:r>
            <a:r>
              <a:rPr lang="pt-BR" dirty="0" err="1">
                <a:latin typeface="Arial"/>
                <a:cs typeface="Arial"/>
              </a:rPr>
              <a:t>viário</a:t>
            </a:r>
            <a:r>
              <a:rPr lang="pt-BR" dirty="0">
                <a:latin typeface="Arial"/>
                <a:cs typeface="Arial"/>
              </a:rPr>
              <a:t> </a:t>
            </a:r>
          </a:p>
          <a:p>
            <a:pPr algn="just"/>
            <a:r>
              <a:rPr lang="pt-BR" dirty="0">
                <a:latin typeface="Arial"/>
                <a:cs typeface="Arial"/>
              </a:rPr>
              <a:t>implantado, redes de infraestrutura e de equipamentos </a:t>
            </a:r>
            <a:r>
              <a:rPr lang="pt-BR" dirty="0" err="1">
                <a:latin typeface="Arial"/>
                <a:cs typeface="Arial"/>
              </a:rPr>
              <a:t>públicos</a:t>
            </a:r>
            <a:r>
              <a:rPr lang="pt-BR" dirty="0">
                <a:latin typeface="Arial"/>
                <a:cs typeface="Arial"/>
              </a:rPr>
              <a:t> instalados; caracteriza-se por ter uso predominantemente residencial, atividades </a:t>
            </a:r>
            <a:r>
              <a:rPr lang="pt-BR" dirty="0" err="1">
                <a:latin typeface="Arial"/>
                <a:cs typeface="Arial"/>
              </a:rPr>
              <a:t>econômicas</a:t>
            </a:r>
            <a:r>
              <a:rPr lang="pt-BR" dirty="0">
                <a:latin typeface="Arial"/>
                <a:cs typeface="Arial"/>
              </a:rPr>
              <a:t> dispersas e redes de </a:t>
            </a:r>
            <a:r>
              <a:rPr lang="pt-BR" dirty="0" err="1">
                <a:latin typeface="Arial"/>
                <a:cs typeface="Arial"/>
              </a:rPr>
              <a:t>infra-estrutura</a:t>
            </a:r>
            <a:r>
              <a:rPr lang="pt-BR" dirty="0">
                <a:latin typeface="Arial"/>
                <a:cs typeface="Arial"/>
              </a:rPr>
              <a:t> e </a:t>
            </a:r>
            <a:r>
              <a:rPr lang="pt-BR" dirty="0" err="1">
                <a:latin typeface="Arial"/>
                <a:cs typeface="Arial"/>
              </a:rPr>
              <a:t>serviços</a:t>
            </a:r>
            <a:r>
              <a:rPr lang="pt-BR" dirty="0">
                <a:latin typeface="Arial"/>
                <a:cs typeface="Arial"/>
              </a:rPr>
              <a:t> </a:t>
            </a:r>
            <a:r>
              <a:rPr lang="pt-BR" dirty="0" err="1">
                <a:latin typeface="Arial"/>
                <a:cs typeface="Arial"/>
              </a:rPr>
              <a:t>públicos</a:t>
            </a:r>
            <a:r>
              <a:rPr lang="pt-BR" dirty="0">
                <a:latin typeface="Arial"/>
                <a:cs typeface="Arial"/>
              </a:rPr>
              <a:t> instaladas e consolidadas. </a:t>
            </a:r>
          </a:p>
          <a:p>
            <a:pPr algn="just"/>
            <a:endParaRPr lang="pt-BR" b="1" dirty="0">
              <a:solidFill>
                <a:srgbClr val="FF0000"/>
              </a:solidFill>
              <a:latin typeface="Arial"/>
              <a:cs typeface="Arial"/>
            </a:endParaRPr>
          </a:p>
          <a:p>
            <a:pPr algn="just"/>
            <a:r>
              <a:rPr lang="pt-BR" b="1" dirty="0">
                <a:solidFill>
                  <a:srgbClr val="FF0000"/>
                </a:solidFill>
                <a:latin typeface="Arial"/>
                <a:cs typeface="Arial"/>
              </a:rPr>
              <a:t>Zona Industrial: </a:t>
            </a:r>
            <a:r>
              <a:rPr lang="pt-BR" dirty="0">
                <a:latin typeface="Arial"/>
                <a:cs typeface="Arial"/>
              </a:rPr>
              <a:t>corresponde à </a:t>
            </a:r>
            <a:r>
              <a:rPr lang="pt-BR" dirty="0" err="1">
                <a:latin typeface="Arial"/>
                <a:cs typeface="Arial"/>
              </a:rPr>
              <a:t>área</a:t>
            </a:r>
            <a:r>
              <a:rPr lang="pt-BR" dirty="0">
                <a:latin typeface="Arial"/>
                <a:cs typeface="Arial"/>
              </a:rPr>
              <a:t> entre os eixos do Rio </a:t>
            </a:r>
            <a:r>
              <a:rPr lang="pt-BR" dirty="0" err="1">
                <a:latin typeface="Arial"/>
                <a:cs typeface="Arial"/>
              </a:rPr>
              <a:t>Paraíba</a:t>
            </a:r>
            <a:r>
              <a:rPr lang="pt-BR" dirty="0">
                <a:latin typeface="Arial"/>
                <a:cs typeface="Arial"/>
              </a:rPr>
              <a:t> do Sul e as margens da Rodovia Presidente Dutra e Linha </a:t>
            </a:r>
            <a:r>
              <a:rPr lang="pt-BR" dirty="0" err="1">
                <a:latin typeface="Arial"/>
                <a:cs typeface="Arial"/>
              </a:rPr>
              <a:t>Férrea</a:t>
            </a:r>
            <a:r>
              <a:rPr lang="pt-BR" dirty="0">
                <a:latin typeface="Arial"/>
                <a:cs typeface="Arial"/>
              </a:rPr>
              <a:t> da RFFSA, desde o Viaduto sobre a linha </a:t>
            </a:r>
            <a:r>
              <a:rPr lang="pt-BR" dirty="0" err="1">
                <a:latin typeface="Arial"/>
                <a:cs typeface="Arial"/>
              </a:rPr>
              <a:t>férrea</a:t>
            </a:r>
            <a:r>
              <a:rPr lang="pt-BR" dirty="0">
                <a:latin typeface="Arial"/>
                <a:cs typeface="Arial"/>
              </a:rPr>
              <a:t> junto ao Recinto Municipal de </a:t>
            </a:r>
            <a:r>
              <a:rPr lang="pt-BR" dirty="0" err="1">
                <a:latin typeface="Arial"/>
                <a:cs typeface="Arial"/>
              </a:rPr>
              <a:t>Exposições</a:t>
            </a:r>
            <a:r>
              <a:rPr lang="pt-BR" dirty="0">
                <a:latin typeface="Arial"/>
                <a:cs typeface="Arial"/>
              </a:rPr>
              <a:t> “Manoel Soares de Azevedo” até o limite municipal com o </a:t>
            </a:r>
            <a:r>
              <a:rPr lang="pt-BR" dirty="0" err="1">
                <a:latin typeface="Arial"/>
                <a:cs typeface="Arial"/>
              </a:rPr>
              <a:t>lindeiro</a:t>
            </a:r>
            <a:r>
              <a:rPr lang="pt-BR" dirty="0">
                <a:latin typeface="Arial"/>
                <a:cs typeface="Arial"/>
              </a:rPr>
              <a:t> </a:t>
            </a:r>
            <a:r>
              <a:rPr lang="pt-BR" dirty="0" err="1">
                <a:latin typeface="Arial"/>
                <a:cs typeface="Arial"/>
              </a:rPr>
              <a:t>Município</a:t>
            </a:r>
            <a:r>
              <a:rPr lang="pt-BR" dirty="0">
                <a:latin typeface="Arial"/>
                <a:cs typeface="Arial"/>
              </a:rPr>
              <a:t> de Lorena; caracteriza-se por atividades industriais de grande porte e correlatas, com potencial de impacto ambiental significativo, e situa-se ao longo da Rodovia Presidente Dutra BR-116. </a:t>
            </a:r>
          </a:p>
          <a:p>
            <a:pPr algn="just"/>
            <a:endParaRPr lang="pt-BR" b="1" dirty="0">
              <a:solidFill>
                <a:srgbClr val="FF0000"/>
              </a:solidFill>
              <a:latin typeface="Arial"/>
              <a:cs typeface="Arial"/>
            </a:endParaRPr>
          </a:p>
          <a:p>
            <a:pPr algn="just"/>
            <a:r>
              <a:rPr lang="pt-BR" b="1" dirty="0">
                <a:solidFill>
                  <a:srgbClr val="FF0000"/>
                </a:solidFill>
                <a:latin typeface="Arial"/>
                <a:cs typeface="Arial"/>
              </a:rPr>
              <a:t>Zona de Controle Ambiental: </a:t>
            </a:r>
            <a:r>
              <a:rPr lang="pt-BR" dirty="0">
                <a:latin typeface="Arial"/>
                <a:cs typeface="Arial"/>
              </a:rPr>
              <a:t>corresponde à </a:t>
            </a:r>
            <a:r>
              <a:rPr lang="pt-BR" dirty="0" err="1">
                <a:latin typeface="Arial"/>
                <a:cs typeface="Arial"/>
              </a:rPr>
              <a:t>área</a:t>
            </a:r>
            <a:r>
              <a:rPr lang="pt-BR" dirty="0">
                <a:latin typeface="Arial"/>
                <a:cs typeface="Arial"/>
              </a:rPr>
              <a:t> delimitada pelo leito retificado do Rio </a:t>
            </a:r>
            <a:r>
              <a:rPr lang="pt-BR" dirty="0" err="1">
                <a:latin typeface="Arial"/>
                <a:cs typeface="Arial"/>
              </a:rPr>
              <a:t>Paraíba</a:t>
            </a:r>
            <a:r>
              <a:rPr lang="pt-BR" dirty="0">
                <a:latin typeface="Arial"/>
                <a:cs typeface="Arial"/>
              </a:rPr>
              <a:t> do Sul e o leito morto de meandros, no limite com o </a:t>
            </a:r>
            <a:r>
              <a:rPr lang="pt-BR" dirty="0" err="1">
                <a:latin typeface="Arial"/>
                <a:cs typeface="Arial"/>
              </a:rPr>
              <a:t>Município</a:t>
            </a:r>
            <a:r>
              <a:rPr lang="pt-BR" dirty="0">
                <a:latin typeface="Arial"/>
                <a:cs typeface="Arial"/>
              </a:rPr>
              <a:t> de Aparecida e a Linha </a:t>
            </a:r>
            <a:r>
              <a:rPr lang="pt-BR" dirty="0" err="1">
                <a:latin typeface="Arial"/>
                <a:cs typeface="Arial"/>
              </a:rPr>
              <a:t>Férrea</a:t>
            </a:r>
            <a:r>
              <a:rPr lang="pt-BR" dirty="0">
                <a:latin typeface="Arial"/>
                <a:cs typeface="Arial"/>
              </a:rPr>
              <a:t> da RFFSA; caracteriza-se pela baixa declividade e </a:t>
            </a:r>
            <a:r>
              <a:rPr lang="pt-BR" dirty="0" err="1">
                <a:latin typeface="Arial"/>
                <a:cs typeface="Arial"/>
              </a:rPr>
              <a:t>várzea</a:t>
            </a:r>
            <a:r>
              <a:rPr lang="pt-BR" dirty="0">
                <a:latin typeface="Arial"/>
                <a:cs typeface="Arial"/>
              </a:rPr>
              <a:t> do Rio </a:t>
            </a:r>
            <a:r>
              <a:rPr lang="pt-BR" dirty="0" err="1">
                <a:latin typeface="Arial"/>
                <a:cs typeface="Arial"/>
              </a:rPr>
              <a:t>Paraíba</a:t>
            </a:r>
            <a:r>
              <a:rPr lang="pt-BR" dirty="0">
                <a:latin typeface="Arial"/>
                <a:cs typeface="Arial"/>
              </a:rPr>
              <a:t> do Sul, entre a divisa de </a:t>
            </a:r>
            <a:r>
              <a:rPr lang="pt-BR" dirty="0" err="1">
                <a:latin typeface="Arial"/>
                <a:cs typeface="Arial"/>
              </a:rPr>
              <a:t>Guaratingueta</a:t>
            </a:r>
            <a:r>
              <a:rPr lang="pt-BR" dirty="0">
                <a:latin typeface="Arial"/>
                <a:cs typeface="Arial"/>
              </a:rPr>
              <a:t>́ com o </a:t>
            </a:r>
            <a:r>
              <a:rPr lang="pt-BR" dirty="0" err="1">
                <a:latin typeface="Arial"/>
                <a:cs typeface="Arial"/>
              </a:rPr>
              <a:t>Município</a:t>
            </a:r>
            <a:r>
              <a:rPr lang="pt-BR" dirty="0">
                <a:latin typeface="Arial"/>
                <a:cs typeface="Arial"/>
              </a:rPr>
              <a:t> de Aparecida e a Zona Urbana Consolidada.</a:t>
            </a:r>
          </a:p>
        </p:txBody>
      </p:sp>
      <p:sp>
        <p:nvSpPr>
          <p:cNvPr id="14" name="Retângulo 1"/>
          <p:cNvSpPr/>
          <p:nvPr/>
        </p:nvSpPr>
        <p:spPr>
          <a:xfrm>
            <a:off x="0" y="872921"/>
            <a:ext cx="9144000" cy="461665"/>
          </a:xfrm>
          <a:prstGeom prst="rect">
            <a:avLst/>
          </a:prstGeom>
        </p:spPr>
        <p:txBody>
          <a:bodyPr>
            <a:spAutoFit/>
          </a:bodyPr>
          <a:lstStyle/>
          <a:p>
            <a:pPr algn="ctr"/>
            <a:r>
              <a:rPr lang="x-none" sz="2400" b="1" dirty="0">
                <a:solidFill>
                  <a:schemeClr val="accent1">
                    <a:lumMod val="50000"/>
                  </a:schemeClr>
                </a:solidFill>
                <a:effectLst>
                  <a:outerShdw blurRad="38100" dist="38100" dir="2700000" algn="tl">
                    <a:srgbClr val="DDDDDD"/>
                  </a:outerShdw>
                </a:effectLst>
                <a:latin typeface="Arial"/>
                <a:cs typeface="Arial"/>
              </a:rPr>
              <a:t>ZONAS URBANAS</a:t>
            </a:r>
            <a:endParaRPr lang="pt-BR" sz="2400" b="1" dirty="0">
              <a:solidFill>
                <a:schemeClr val="accent1">
                  <a:lumMod val="50000"/>
                </a:schemeClr>
              </a:solidFill>
              <a:effectLst>
                <a:outerShdw blurRad="38100" dist="38100" dir="2700000" algn="tl">
                  <a:srgbClr val="DDDDDD"/>
                </a:outerShdw>
              </a:effectLst>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951977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ctangle 11"/>
          <p:cNvSpPr/>
          <p:nvPr/>
        </p:nvSpPr>
        <p:spPr>
          <a:xfrm>
            <a:off x="244246" y="1239419"/>
            <a:ext cx="8899753" cy="5262980"/>
          </a:xfrm>
          <a:prstGeom prst="rect">
            <a:avLst/>
          </a:prstGeom>
        </p:spPr>
        <p:txBody>
          <a:bodyPr wrap="square">
            <a:spAutoFit/>
          </a:bodyPr>
          <a:lstStyle/>
          <a:p>
            <a:pPr marL="342900" indent="-342900">
              <a:buFont typeface="+mj-lt"/>
              <a:buAutoNum type="arabicPeriod"/>
            </a:pPr>
            <a:r>
              <a:rPr lang="pt-BR" sz="1600" dirty="0">
                <a:latin typeface="Arial"/>
                <a:cs typeface="Arial"/>
              </a:rPr>
              <a:t>Centro;</a:t>
            </a:r>
          </a:p>
          <a:p>
            <a:pPr marL="342900" indent="-342900">
              <a:buFont typeface="+mj-lt"/>
              <a:buAutoNum type="arabicPeriod"/>
            </a:pPr>
            <a:r>
              <a:rPr lang="pt-BR" sz="1600" dirty="0">
                <a:latin typeface="Arial"/>
                <a:cs typeface="Arial"/>
              </a:rPr>
              <a:t>Residencial Alta Densidade;</a:t>
            </a:r>
          </a:p>
          <a:p>
            <a:pPr marL="342900" indent="-342900">
              <a:buFont typeface="+mj-lt"/>
              <a:buAutoNum type="arabicPeriod"/>
            </a:pPr>
            <a:r>
              <a:rPr lang="pt-BR" sz="1600" dirty="0">
                <a:latin typeface="Arial"/>
                <a:cs typeface="Arial"/>
              </a:rPr>
              <a:t>Residencial Média Densidade;</a:t>
            </a:r>
          </a:p>
          <a:p>
            <a:pPr marL="342900" indent="-342900">
              <a:buFont typeface="+mj-lt"/>
              <a:buAutoNum type="arabicPeriod"/>
            </a:pPr>
            <a:r>
              <a:rPr lang="pt-BR" sz="1600" dirty="0">
                <a:latin typeface="Arial"/>
                <a:cs typeface="Arial"/>
              </a:rPr>
              <a:t>Residencial Baixa Densidade;</a:t>
            </a:r>
          </a:p>
          <a:p>
            <a:pPr marL="342900" indent="-342900">
              <a:buFont typeface="+mj-lt"/>
              <a:buAutoNum type="arabicPeriod"/>
            </a:pPr>
            <a:r>
              <a:rPr lang="pt-BR" sz="1600" dirty="0">
                <a:latin typeface="Arial"/>
                <a:cs typeface="Arial"/>
              </a:rPr>
              <a:t>Estritamente Residencial;</a:t>
            </a:r>
          </a:p>
          <a:p>
            <a:pPr marL="342900" indent="-342900">
              <a:buFont typeface="+mj-lt"/>
              <a:buAutoNum type="arabicPeriod"/>
            </a:pPr>
            <a:r>
              <a:rPr lang="pt-BR" sz="1600" dirty="0">
                <a:latin typeface="Arial"/>
                <a:cs typeface="Arial"/>
              </a:rPr>
              <a:t>De Interesse Turístico;</a:t>
            </a:r>
          </a:p>
          <a:p>
            <a:pPr marL="342900" indent="-342900">
              <a:buFont typeface="+mj-lt"/>
              <a:buAutoNum type="arabicPeriod"/>
            </a:pPr>
            <a:r>
              <a:rPr lang="pt-BR" sz="1600" dirty="0">
                <a:latin typeface="Arial"/>
                <a:cs typeface="Arial"/>
              </a:rPr>
              <a:t>Industrial engenheiro Neiva;</a:t>
            </a:r>
          </a:p>
          <a:p>
            <a:pPr marL="342900" indent="-342900">
              <a:buFont typeface="+mj-lt"/>
              <a:buAutoNum type="arabicPeriod"/>
            </a:pPr>
            <a:r>
              <a:rPr lang="pt-BR" sz="1600" dirty="0">
                <a:latin typeface="Arial"/>
                <a:cs typeface="Arial"/>
              </a:rPr>
              <a:t>Industrial Potim (revogada pela Lei Estadual nº 7.664/91);</a:t>
            </a:r>
          </a:p>
          <a:p>
            <a:pPr marL="342900" indent="-342900">
              <a:buFont typeface="+mj-lt"/>
              <a:buAutoNum type="arabicPeriod"/>
            </a:pPr>
            <a:r>
              <a:rPr lang="pt-BR" sz="1600" dirty="0">
                <a:latin typeface="Arial"/>
                <a:cs typeface="Arial"/>
              </a:rPr>
              <a:t>Institucional;</a:t>
            </a:r>
          </a:p>
          <a:p>
            <a:pPr marL="342900" indent="-342900">
              <a:buFont typeface="+mj-lt"/>
              <a:buAutoNum type="arabicPeriod"/>
            </a:pPr>
            <a:r>
              <a:rPr lang="pt-BR" sz="1600" dirty="0">
                <a:latin typeface="Arial"/>
                <a:cs typeface="Arial"/>
              </a:rPr>
              <a:t>Comercial e Serviços de Grande porte;</a:t>
            </a:r>
          </a:p>
          <a:p>
            <a:pPr marL="342900" indent="-342900">
              <a:buFont typeface="+mj-lt"/>
              <a:buAutoNum type="arabicPeriod"/>
            </a:pPr>
            <a:r>
              <a:rPr lang="pt-BR" sz="1600" dirty="0">
                <a:latin typeface="Arial"/>
                <a:cs typeface="Arial"/>
              </a:rPr>
              <a:t>Especial;</a:t>
            </a:r>
          </a:p>
          <a:p>
            <a:pPr marL="342900" indent="-342900">
              <a:buFont typeface="+mj-lt"/>
              <a:buAutoNum type="arabicPeriod"/>
            </a:pPr>
            <a:r>
              <a:rPr lang="pt-BR" sz="1600" dirty="0">
                <a:latin typeface="Arial"/>
                <a:cs typeface="Arial"/>
              </a:rPr>
              <a:t>Corredores;</a:t>
            </a:r>
          </a:p>
          <a:p>
            <a:pPr marL="342900" indent="-342900">
              <a:buFont typeface="+mj-lt"/>
              <a:buAutoNum type="arabicPeriod"/>
            </a:pPr>
            <a:r>
              <a:rPr lang="pt-BR" sz="1600" dirty="0">
                <a:latin typeface="Arial"/>
                <a:cs typeface="Arial"/>
              </a:rPr>
              <a:t>Industrial (amplia Lei Municipal nº 2.208/90 – art. 2º);</a:t>
            </a:r>
          </a:p>
          <a:p>
            <a:pPr marL="342900" indent="-342900">
              <a:buFont typeface="+mj-lt"/>
              <a:buAutoNum type="arabicPeriod"/>
            </a:pPr>
            <a:r>
              <a:rPr lang="pt-BR" sz="1600" dirty="0">
                <a:latin typeface="Arial"/>
                <a:cs typeface="Arial"/>
              </a:rPr>
              <a:t>Aduaneira (amplia Lei Municipal nº 2.456/92 – art. 2º);</a:t>
            </a:r>
          </a:p>
          <a:p>
            <a:pPr marL="342900" indent="-342900">
              <a:buFont typeface="+mj-lt"/>
              <a:buAutoNum type="arabicPeriod"/>
            </a:pPr>
            <a:r>
              <a:rPr lang="pt-BR" sz="1600" dirty="0">
                <a:latin typeface="Arial"/>
                <a:cs typeface="Arial"/>
              </a:rPr>
              <a:t>Industrial São Dimas (amplia Lei Municipal no 2.635/93 - artigo 3 ) Polo Industrial (revogada pela Lei Municipal nº 3.217/98 – art. 2º);</a:t>
            </a:r>
          </a:p>
          <a:p>
            <a:pPr marL="342900" indent="-342900">
              <a:buFont typeface="+mj-lt"/>
              <a:buAutoNum type="arabicPeriod"/>
            </a:pPr>
            <a:r>
              <a:rPr lang="pt-BR" sz="1600" dirty="0">
                <a:latin typeface="Arial"/>
                <a:cs typeface="Arial"/>
              </a:rPr>
              <a:t>Residencial e Serviços de Pequeno Porte (amplia Lei Municipal nº 2.995/96 – art. 2º);</a:t>
            </a:r>
          </a:p>
          <a:p>
            <a:pPr marL="342900" indent="-342900">
              <a:buFont typeface="+mj-lt"/>
              <a:buAutoNum type="arabicPeriod"/>
            </a:pPr>
            <a:r>
              <a:rPr lang="pt-BR" sz="1600" dirty="0">
                <a:latin typeface="Arial"/>
                <a:cs typeface="Arial"/>
              </a:rPr>
              <a:t>Residencial e Serviços de Grande Porte (amplia Lei Municipal nº 3.265/98 – art. 2º);</a:t>
            </a:r>
          </a:p>
          <a:p>
            <a:pPr marL="342900" indent="-342900">
              <a:buFont typeface="+mj-lt"/>
              <a:buAutoNum type="arabicPeriod"/>
            </a:pPr>
            <a:r>
              <a:rPr lang="pt-BR" sz="1600" dirty="0">
                <a:latin typeface="Arial"/>
                <a:cs typeface="Arial"/>
              </a:rPr>
              <a:t>Basf (amplia Lei Municipal nº 3.475/00 – art. 2º);</a:t>
            </a:r>
          </a:p>
          <a:p>
            <a:pPr marL="342900" indent="-342900">
              <a:buFont typeface="+mj-lt"/>
              <a:buAutoNum type="arabicPeriod"/>
            </a:pPr>
            <a:r>
              <a:rPr lang="pt-BR" sz="1600" dirty="0">
                <a:latin typeface="Arial"/>
                <a:cs typeface="Arial"/>
              </a:rPr>
              <a:t>Recreativa (amplia Lei Municipal nº 4.162/09);</a:t>
            </a:r>
          </a:p>
          <a:p>
            <a:pPr marL="342900" indent="-342900">
              <a:buFont typeface="+mj-lt"/>
              <a:buAutoNum type="arabicPeriod"/>
            </a:pPr>
            <a:r>
              <a:rPr lang="pt-BR" sz="1600" dirty="0">
                <a:latin typeface="Arial"/>
                <a:cs typeface="Arial"/>
              </a:rPr>
              <a:t>Militar (amplia Lei Municipal nº 4.162/09).</a:t>
            </a:r>
          </a:p>
        </p:txBody>
      </p:sp>
      <p:sp>
        <p:nvSpPr>
          <p:cNvPr id="14" name="Retângulo 1"/>
          <p:cNvSpPr/>
          <p:nvPr/>
        </p:nvSpPr>
        <p:spPr>
          <a:xfrm>
            <a:off x="0" y="872921"/>
            <a:ext cx="9144000" cy="461665"/>
          </a:xfrm>
          <a:prstGeom prst="rect">
            <a:avLst/>
          </a:prstGeom>
        </p:spPr>
        <p:txBody>
          <a:bodyPr>
            <a:spAutoFit/>
          </a:bodyPr>
          <a:lstStyle/>
          <a:p>
            <a:pPr algn="ctr"/>
            <a:r>
              <a:rPr lang="x-none" sz="2400" b="1" dirty="0">
                <a:solidFill>
                  <a:schemeClr val="accent1">
                    <a:lumMod val="50000"/>
                  </a:schemeClr>
                </a:solidFill>
                <a:effectLst>
                  <a:outerShdw blurRad="38100" dist="38100" dir="2700000" algn="tl">
                    <a:srgbClr val="DDDDDD"/>
                  </a:outerShdw>
                </a:effectLst>
                <a:latin typeface="Arial"/>
                <a:cs typeface="Arial"/>
              </a:rPr>
              <a:t>ZONEAMENTO URBANO</a:t>
            </a:r>
            <a:endParaRPr lang="pt-BR" sz="2400" b="1" dirty="0">
              <a:solidFill>
                <a:schemeClr val="accent1">
                  <a:lumMod val="50000"/>
                </a:schemeClr>
              </a:solidFill>
              <a:effectLst>
                <a:outerShdw blurRad="38100" dist="38100" dir="2700000" algn="tl">
                  <a:srgbClr val="DDDDDD"/>
                </a:outerShdw>
              </a:effectLst>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25096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5"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CONJUNTO DE LEIS MUNICIPAIS DO PDM </a:t>
            </a:r>
          </a:p>
        </p:txBody>
      </p:sp>
      <p:sp>
        <p:nvSpPr>
          <p:cNvPr id="19" name="Text Box 9"/>
          <p:cNvSpPr txBox="1">
            <a:spLocks noChangeArrowheads="1"/>
          </p:cNvSpPr>
          <p:nvPr/>
        </p:nvSpPr>
        <p:spPr bwMode="auto">
          <a:xfrm>
            <a:off x="384874" y="1943239"/>
            <a:ext cx="8759125" cy="4093428"/>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algn="just" eaLnBrk="1" hangingPunct="1">
              <a:buFont typeface="Arial"/>
              <a:buChar char="•"/>
            </a:pPr>
            <a:r>
              <a:rPr lang="x-none" sz="2000" b="1" dirty="0">
                <a:solidFill>
                  <a:schemeClr val="tx1"/>
                </a:solidFill>
                <a:latin typeface="Arial"/>
                <a:cs typeface="Arial"/>
              </a:rPr>
              <a:t>LEI DO PLANO DIRETOR MUNICIPAL</a:t>
            </a:r>
          </a:p>
          <a:p>
            <a:pPr algn="just" eaLnBrk="1" hangingPunct="1">
              <a:buFont typeface="Arial"/>
              <a:buChar char="•"/>
            </a:pPr>
            <a:endParaRPr lang="x-none" sz="2000" b="1" dirty="0">
              <a:solidFill>
                <a:schemeClr val="tx1"/>
              </a:solidFill>
              <a:latin typeface="Arial"/>
              <a:cs typeface="Arial"/>
            </a:endParaRPr>
          </a:p>
          <a:p>
            <a:pPr algn="just" eaLnBrk="1" hangingPunct="1">
              <a:buFont typeface="Arial"/>
              <a:buChar char="•"/>
            </a:pPr>
            <a:r>
              <a:rPr lang="x-none" sz="2000" b="1" dirty="0">
                <a:solidFill>
                  <a:schemeClr val="tx1"/>
                </a:solidFill>
                <a:latin typeface="Arial"/>
                <a:cs typeface="Arial"/>
              </a:rPr>
              <a:t>LEI DO PARCELAMENTO DO SOLO</a:t>
            </a:r>
          </a:p>
          <a:p>
            <a:pPr algn="just" eaLnBrk="1" hangingPunct="1">
              <a:buFont typeface="Arial"/>
              <a:buChar char="•"/>
            </a:pPr>
            <a:endParaRPr lang="x-none" sz="2000" b="1" dirty="0">
              <a:solidFill>
                <a:schemeClr val="tx1"/>
              </a:solidFill>
              <a:latin typeface="Arial"/>
              <a:cs typeface="Arial"/>
            </a:endParaRPr>
          </a:p>
          <a:p>
            <a:pPr algn="just" eaLnBrk="1" hangingPunct="1">
              <a:buFont typeface="Arial"/>
              <a:buChar char="•"/>
            </a:pPr>
            <a:r>
              <a:rPr lang="x-none" sz="2000" b="1" dirty="0">
                <a:solidFill>
                  <a:schemeClr val="tx1"/>
                </a:solidFill>
                <a:latin typeface="Arial"/>
                <a:cs typeface="Arial"/>
              </a:rPr>
              <a:t>LEI DO PERÍMETRO URBANO</a:t>
            </a:r>
          </a:p>
          <a:p>
            <a:pPr algn="just" eaLnBrk="1" hangingPunct="1">
              <a:buFont typeface="Arial"/>
              <a:buChar char="•"/>
            </a:pPr>
            <a:endParaRPr lang="x-none" sz="2000" b="1" dirty="0">
              <a:solidFill>
                <a:schemeClr val="tx1"/>
              </a:solidFill>
              <a:latin typeface="Arial"/>
              <a:cs typeface="Arial"/>
            </a:endParaRPr>
          </a:p>
          <a:p>
            <a:pPr algn="just" eaLnBrk="1" hangingPunct="1">
              <a:buFont typeface="Arial"/>
              <a:buChar char="•"/>
            </a:pPr>
            <a:r>
              <a:rPr lang="x-none" sz="2000" b="1" dirty="0">
                <a:solidFill>
                  <a:schemeClr val="tx1"/>
                </a:solidFill>
                <a:latin typeface="Arial"/>
                <a:cs typeface="Arial"/>
              </a:rPr>
              <a:t>LEI DE USO E OCUPAÇÃO DO SOLO</a:t>
            </a:r>
          </a:p>
          <a:p>
            <a:pPr marL="0" indent="0" algn="just" eaLnBrk="1" hangingPunct="1"/>
            <a:endParaRPr lang="x-none" sz="2000" b="1" dirty="0">
              <a:solidFill>
                <a:schemeClr val="tx1"/>
              </a:solidFill>
              <a:latin typeface="Arial"/>
              <a:cs typeface="Arial"/>
            </a:endParaRPr>
          </a:p>
          <a:p>
            <a:pPr algn="just" eaLnBrk="1" hangingPunct="1">
              <a:buFont typeface="Arial"/>
              <a:buChar char="•"/>
            </a:pPr>
            <a:r>
              <a:rPr lang="x-none" sz="2000" b="1" dirty="0">
                <a:solidFill>
                  <a:schemeClr val="tx1"/>
                </a:solidFill>
                <a:latin typeface="Arial"/>
                <a:cs typeface="Arial"/>
              </a:rPr>
              <a:t>LEI DO SISTEMA VIÁRIO</a:t>
            </a:r>
          </a:p>
          <a:p>
            <a:pPr algn="just" eaLnBrk="1" hangingPunct="1">
              <a:buFont typeface="Arial"/>
              <a:buChar char="•"/>
            </a:pPr>
            <a:endParaRPr lang="x-none" sz="2000" b="1" dirty="0">
              <a:solidFill>
                <a:schemeClr val="tx1"/>
              </a:solidFill>
              <a:latin typeface="Arial"/>
              <a:cs typeface="Arial"/>
            </a:endParaRPr>
          </a:p>
          <a:p>
            <a:pPr algn="just" eaLnBrk="1" hangingPunct="1">
              <a:buFont typeface="Arial"/>
              <a:buChar char="•"/>
            </a:pPr>
            <a:r>
              <a:rPr lang="x-none" sz="2000" b="1" dirty="0">
                <a:solidFill>
                  <a:schemeClr val="tx1"/>
                </a:solidFill>
                <a:latin typeface="Arial"/>
                <a:cs typeface="Arial"/>
              </a:rPr>
              <a:t>LEI DO CÓDIGO DE OBRAS</a:t>
            </a:r>
          </a:p>
          <a:p>
            <a:pPr algn="just" eaLnBrk="1" hangingPunct="1">
              <a:buFont typeface="Arial"/>
              <a:buChar char="•"/>
            </a:pPr>
            <a:endParaRPr lang="x-none" sz="2000" b="1" dirty="0">
              <a:solidFill>
                <a:schemeClr val="tx1"/>
              </a:solidFill>
              <a:latin typeface="Arial"/>
              <a:cs typeface="Arial"/>
            </a:endParaRPr>
          </a:p>
          <a:p>
            <a:pPr algn="just" eaLnBrk="1" hangingPunct="1">
              <a:buFont typeface="Arial"/>
              <a:buChar char="•"/>
            </a:pPr>
            <a:r>
              <a:rPr lang="x-none" sz="2000" b="1" dirty="0">
                <a:solidFill>
                  <a:schemeClr val="tx1"/>
                </a:solidFill>
                <a:latin typeface="Arial"/>
                <a:cs typeface="Arial"/>
              </a:rPr>
              <a:t>LEI DO CÓDIGO DE POSTURAS</a:t>
            </a:r>
            <a:endParaRPr lang="pt-BR" sz="2000" b="1" dirty="0">
              <a:solidFill>
                <a:schemeClr val="tx1"/>
              </a:solidFill>
              <a:latin typeface="Arial"/>
              <a:cs typeface="Arial"/>
            </a:endParaRP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6" name="Picture 15"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7301058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3" name="Retângulo 1"/>
          <p:cNvSpPr/>
          <p:nvPr/>
        </p:nvSpPr>
        <p:spPr>
          <a:xfrm>
            <a:off x="0" y="828098"/>
            <a:ext cx="9143999" cy="461665"/>
          </a:xfrm>
          <a:prstGeom prst="rect">
            <a:avLst/>
          </a:prstGeom>
        </p:spPr>
        <p:txBody>
          <a:bodyPr wrap="square">
            <a:spAutoFit/>
          </a:bodyPr>
          <a:lstStyle/>
          <a:p>
            <a:r>
              <a:rPr lang="x-none" sz="2400" b="1" dirty="0">
                <a:solidFill>
                  <a:schemeClr val="accent1">
                    <a:lumMod val="50000"/>
                  </a:schemeClr>
                </a:solidFill>
                <a:effectLst>
                  <a:outerShdw blurRad="38100" dist="38100" dir="2700000" algn="tl">
                    <a:srgbClr val="DDDDDD"/>
                  </a:outerShdw>
                </a:effectLst>
                <a:latin typeface="Arial"/>
                <a:cs typeface="Arial"/>
              </a:rPr>
              <a:t>Exemplo: Tabelas do Zoneamento</a:t>
            </a:r>
            <a:endParaRPr lang="pt-BR" sz="2400" b="1" dirty="0">
              <a:solidFill>
                <a:schemeClr val="accent1">
                  <a:lumMod val="50000"/>
                </a:schemeClr>
              </a:solidFill>
              <a:effectLst>
                <a:outerShdw blurRad="38100" dist="38100" dir="2700000" algn="tl">
                  <a:srgbClr val="DDDDDD"/>
                </a:outerShdw>
              </a:effectLst>
              <a:latin typeface="Arial"/>
              <a:cs typeface="Arial"/>
            </a:endParaRPr>
          </a:p>
        </p:txBody>
      </p:sp>
      <p:grpSp>
        <p:nvGrpSpPr>
          <p:cNvPr id="16" name="Grupo 12"/>
          <p:cNvGrpSpPr/>
          <p:nvPr/>
        </p:nvGrpSpPr>
        <p:grpSpPr>
          <a:xfrm>
            <a:off x="0" y="733193"/>
            <a:ext cx="9144000" cy="112961"/>
            <a:chOff x="0" y="733193"/>
            <a:chExt cx="9144000" cy="112961"/>
          </a:xfrm>
        </p:grpSpPr>
        <p:cxnSp>
          <p:nvCxnSpPr>
            <p:cNvPr id="17" name="Conector reto 13"/>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tângulo 15"/>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9" name="Imagem 18"/>
          <p:cNvPicPr>
            <a:picLocks noChangeAspect="1"/>
          </p:cNvPicPr>
          <p:nvPr/>
        </p:nvPicPr>
        <p:blipFill>
          <a:blip r:embed="rId3" cstate="print"/>
          <a:stretch>
            <a:fillRect/>
          </a:stretch>
        </p:blipFill>
        <p:spPr>
          <a:xfrm>
            <a:off x="84079" y="63886"/>
            <a:ext cx="2270727" cy="649995"/>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102774773"/>
              </p:ext>
            </p:extLst>
          </p:nvPr>
        </p:nvGraphicFramePr>
        <p:xfrm>
          <a:off x="2750480" y="1269937"/>
          <a:ext cx="6393520" cy="5812291"/>
        </p:xfrm>
        <a:graphic>
          <a:graphicData uri="http://schemas.openxmlformats.org/presentationml/2006/ole">
            <mc:AlternateContent xmlns:mc="http://schemas.openxmlformats.org/markup-compatibility/2006">
              <mc:Choice xmlns:v="urn:schemas-microsoft-com:vml" Requires="v">
                <p:oleObj spid="_x0000_s3086" name="Document" r:id="rId4" imgW="5867400" imgH="5334000" progId="Word.Document.12">
                  <p:link updateAutomatic="1"/>
                </p:oleObj>
              </mc:Choice>
              <mc:Fallback>
                <p:oleObj name="Document" r:id="rId4" imgW="5867400" imgH="5334000" progId="Word.Document.12">
                  <p:link updateAutomatic="1"/>
                  <p:pic>
                    <p:nvPicPr>
                      <p:cNvPr id="0" name=""/>
                      <p:cNvPicPr/>
                      <p:nvPr/>
                    </p:nvPicPr>
                    <p:blipFill>
                      <a:blip r:embed="rId5"/>
                      <a:stretch>
                        <a:fillRect/>
                      </a:stretch>
                    </p:blipFill>
                    <p:spPr>
                      <a:xfrm>
                        <a:off x="2750480" y="1269937"/>
                        <a:ext cx="6393520" cy="5812291"/>
                      </a:xfrm>
                      <a:prstGeom prst="rect">
                        <a:avLst/>
                      </a:prstGeom>
                    </p:spPr>
                  </p:pic>
                </p:oleObj>
              </mc:Fallback>
            </mc:AlternateContent>
          </a:graphicData>
        </a:graphic>
      </p:graphicFrame>
      <p:sp>
        <p:nvSpPr>
          <p:cNvPr id="14"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5351457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3146559"/>
            <a:ext cx="9144000" cy="707886"/>
          </a:xfrm>
          <a:prstGeom prst="rect">
            <a:avLst/>
          </a:prstGeom>
        </p:spPr>
        <p:txBody>
          <a:bodyPr>
            <a:spAutoFit/>
          </a:bodyPr>
          <a:lstStyle/>
          <a:p>
            <a:pPr algn="ctr"/>
            <a:r>
              <a:rPr lang="pt-BR" sz="4000" b="1" dirty="0">
                <a:solidFill>
                  <a:schemeClr val="accent1">
                    <a:lumMod val="50000"/>
                  </a:schemeClr>
                </a:solidFill>
                <a:effectLst>
                  <a:outerShdw blurRad="38100" dist="38100" dir="2700000" algn="tl">
                    <a:srgbClr val="DDDDDD"/>
                  </a:outerShdw>
                </a:effectLst>
                <a:latin typeface="Arial"/>
                <a:cs typeface="Arial"/>
              </a:rPr>
              <a:t>LEI DO CÓDIGO DE OBRAS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3015821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3"/>
          <p:cNvSpPr/>
          <p:nvPr/>
        </p:nvSpPr>
        <p:spPr>
          <a:xfrm>
            <a:off x="307900" y="2766133"/>
            <a:ext cx="8480090" cy="1938992"/>
          </a:xfrm>
          <a:prstGeom prst="rect">
            <a:avLst/>
          </a:prstGeom>
        </p:spPr>
        <p:txBody>
          <a:bodyPr wrap="square">
            <a:spAutoFit/>
          </a:bodyPr>
          <a:lstStyle/>
          <a:p>
            <a:pPr algn="just"/>
            <a:r>
              <a:rPr lang="pt-BR" sz="2400" dirty="0">
                <a:solidFill>
                  <a:schemeClr val="tx1"/>
                </a:solidFill>
                <a:latin typeface="Arial"/>
                <a:cs typeface="Arial"/>
              </a:rPr>
              <a:t>Estabelece normas para a elaboração de projetos e execução de obras e instalações, em seus aspectos técnicos, estruturais e funcionais como: segurança, recuos, acessibilidade, passeios e calçadas, áreas de estacionamento, etc.</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506269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3011459"/>
            <a:ext cx="9144000" cy="707886"/>
          </a:xfrm>
          <a:prstGeom prst="rect">
            <a:avLst/>
          </a:prstGeom>
        </p:spPr>
        <p:txBody>
          <a:bodyPr>
            <a:spAutoFit/>
          </a:bodyPr>
          <a:lstStyle/>
          <a:p>
            <a:pPr algn="ctr"/>
            <a:r>
              <a:rPr lang="pt-BR" sz="4000" b="1" dirty="0">
                <a:solidFill>
                  <a:schemeClr val="accent1">
                    <a:lumMod val="50000"/>
                  </a:schemeClr>
                </a:solidFill>
                <a:effectLst>
                  <a:outerShdw blurRad="38100" dist="38100" dir="2700000" algn="tl">
                    <a:srgbClr val="DDDDDD"/>
                  </a:outerShdw>
                </a:effectLst>
                <a:latin typeface="Arial"/>
                <a:cs typeface="Arial"/>
              </a:rPr>
              <a:t>LEI DO CÓDIGO DE POSTURAS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8648741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3"/>
          <p:cNvSpPr/>
          <p:nvPr/>
        </p:nvSpPr>
        <p:spPr>
          <a:xfrm>
            <a:off x="295070" y="2873996"/>
            <a:ext cx="8544237" cy="1938992"/>
          </a:xfrm>
          <a:prstGeom prst="rect">
            <a:avLst/>
          </a:prstGeom>
        </p:spPr>
        <p:txBody>
          <a:bodyPr wrap="square">
            <a:spAutoFit/>
          </a:bodyPr>
          <a:lstStyle/>
          <a:p>
            <a:pPr algn="just"/>
            <a:r>
              <a:rPr lang="pt-BR" sz="2400" dirty="0">
                <a:solidFill>
                  <a:schemeClr val="tx1"/>
                </a:solidFill>
                <a:latin typeface="Arial"/>
                <a:cs typeface="Arial"/>
              </a:rPr>
              <a:t>Contém as medidas de polícia e administrativas para assegurar o bem-estar público, a ordem, o sossego, a proteção e a conservação do meio ambiente e o disciplinamento das atividades comerciais, industriais e prestadoras de serviços.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116815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Retângulo 1"/>
          <p:cNvSpPr/>
          <p:nvPr/>
        </p:nvSpPr>
        <p:spPr>
          <a:xfrm>
            <a:off x="0" y="3173579"/>
            <a:ext cx="9144000" cy="707886"/>
          </a:xfrm>
          <a:prstGeom prst="rect">
            <a:avLst/>
          </a:prstGeom>
        </p:spPr>
        <p:txBody>
          <a:bodyPr>
            <a:spAutoFit/>
          </a:bodyPr>
          <a:lstStyle/>
          <a:p>
            <a:pPr algn="ctr"/>
            <a:r>
              <a:rPr lang="pt-BR" sz="4000" b="1" dirty="0">
                <a:solidFill>
                  <a:srgbClr val="800000"/>
                </a:solidFill>
                <a:effectLst>
                  <a:outerShdw blurRad="38100" dist="38100" dir="2700000" algn="tl">
                    <a:srgbClr val="DDDDDD"/>
                  </a:outerShdw>
                </a:effectLst>
                <a:latin typeface="Arial"/>
                <a:cs typeface="Arial"/>
              </a:rPr>
              <a:t>2. INSTRUMENTOS URBANÍSTICOS</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9790480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4" name="Text Box 4"/>
          <p:cNvSpPr txBox="1">
            <a:spLocks noChangeArrowheads="1"/>
          </p:cNvSpPr>
          <p:nvPr/>
        </p:nvSpPr>
        <p:spPr bwMode="auto">
          <a:xfrm>
            <a:off x="-1588" y="1025651"/>
            <a:ext cx="9145588" cy="830997"/>
          </a:xfrm>
          <a:prstGeom prst="rect">
            <a:avLst/>
          </a:prstGeom>
          <a:noFill/>
          <a:ln>
            <a:noFill/>
          </a:ln>
          <a:extLst/>
        </p:spPr>
        <p:txBody>
          <a:bodyPr>
            <a:spAutoFit/>
          </a:bodyPr>
          <a:lstStyle>
            <a:lvl1pPr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algn="ctr" eaLnBrk="1" hangingPunct="1">
              <a:spcBef>
                <a:spcPct val="50000"/>
              </a:spcBef>
            </a:pPr>
            <a:r>
              <a:rPr lang="pt-BR" b="1" dirty="0">
                <a:solidFill>
                  <a:srgbClr val="1F4E79"/>
                </a:solidFill>
                <a:effectLst>
                  <a:outerShdw blurRad="38100" dist="38100" dir="2700000" algn="tl">
                    <a:srgbClr val="DDDDDD"/>
                  </a:outerShdw>
                </a:effectLst>
                <a:latin typeface="Arial"/>
                <a:cs typeface="Arial"/>
              </a:rPr>
              <a:t>INSTRUMENTOS DE DESENVOLVIMENTO DO TERRITÓRIO MUNICIPAL</a:t>
            </a:r>
          </a:p>
        </p:txBody>
      </p:sp>
      <p:sp>
        <p:nvSpPr>
          <p:cNvPr id="25" name="Text Box 9"/>
          <p:cNvSpPr txBox="1">
            <a:spLocks noChangeArrowheads="1"/>
          </p:cNvSpPr>
          <p:nvPr/>
        </p:nvSpPr>
        <p:spPr bwMode="auto">
          <a:xfrm>
            <a:off x="230925" y="2936103"/>
            <a:ext cx="8646870" cy="1569660"/>
          </a:xfrm>
          <a:prstGeom prst="rect">
            <a:avLst/>
          </a:prstGeom>
          <a:noFill/>
          <a:ln>
            <a:noFill/>
          </a:ln>
          <a:extLst/>
        </p:spPr>
        <p:txBody>
          <a:bodyPr wrap="square">
            <a:spAutoFit/>
          </a:bodyPr>
          <a:lstStyle>
            <a:lvl1pPr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algn="just" eaLnBrk="1" hangingPunct="1"/>
            <a:r>
              <a:rPr lang="pt-BR" b="1" dirty="0">
                <a:solidFill>
                  <a:schemeClr val="tx1"/>
                </a:solidFill>
                <a:latin typeface="Arial"/>
                <a:cs typeface="Arial"/>
              </a:rPr>
              <a:t>São aqueles que possibilitam uma intervenção mais concreta e efetiva do poder público no desenvolvimento urbano da cidade, instrumentos estes instituídos pelo Estatuto da Cidade.</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6" name="Picture 15"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4206323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23" name="Text Box 9"/>
          <p:cNvSpPr txBox="1">
            <a:spLocks noChangeArrowheads="1"/>
          </p:cNvSpPr>
          <p:nvPr/>
        </p:nvSpPr>
        <p:spPr bwMode="auto">
          <a:xfrm>
            <a:off x="0" y="1669248"/>
            <a:ext cx="9144000" cy="1323439"/>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pt-BR" sz="2000" dirty="0">
                <a:solidFill>
                  <a:schemeClr val="tx1"/>
                </a:solidFill>
                <a:latin typeface="Arial"/>
                <a:cs typeface="Arial"/>
              </a:rPr>
              <a:t>Permite ao proprietário de um terreno, mediante pagamento ao poder público, edificar acima do Coeficiente de Aproveitamento Básico até o limite do Coeficiente de Aproveitamento Máximo previsto para o zoneamento em que o terreno se insere.</a:t>
            </a:r>
          </a:p>
        </p:txBody>
      </p:sp>
      <p:sp>
        <p:nvSpPr>
          <p:cNvPr id="24"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Outorga Onerosa do Direito de Construir</a:t>
            </a:r>
          </a:p>
        </p:txBody>
      </p:sp>
      <p:pic>
        <p:nvPicPr>
          <p:cNvPr id="25" name="Picture 24" descr="outorga oneros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73849" y="2713049"/>
            <a:ext cx="5311598" cy="3566359"/>
          </a:xfrm>
          <a:prstGeom prst="rect">
            <a:avLst/>
          </a:prstGeom>
        </p:spPr>
      </p:pic>
      <p:sp>
        <p:nvSpPr>
          <p:cNvPr id="16"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9" name="Picture 18"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0413667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9" name="Text Box 9"/>
          <p:cNvSpPr txBox="1">
            <a:spLocks noChangeArrowheads="1"/>
          </p:cNvSpPr>
          <p:nvPr/>
        </p:nvSpPr>
        <p:spPr bwMode="auto">
          <a:xfrm>
            <a:off x="0" y="1642228"/>
            <a:ext cx="9144000" cy="1015663"/>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pt-BR" sz="2000" dirty="0">
                <a:solidFill>
                  <a:schemeClr val="tx1"/>
                </a:solidFill>
                <a:latin typeface="Arial"/>
                <a:cs typeface="Arial"/>
              </a:rPr>
              <a:t>Autoriza o proprietário de um imóvel urbano privado construir em outro local ou vender seu direito de construir, quando, por interesse do poder público, fica o imóvel inibido de atingir o seu potencial construtivo.</a:t>
            </a:r>
          </a:p>
        </p:txBody>
      </p:sp>
      <p:sp>
        <p:nvSpPr>
          <p:cNvPr id="23"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Transferência do Direito de Construir</a:t>
            </a:r>
          </a:p>
        </p:txBody>
      </p:sp>
      <p:pic>
        <p:nvPicPr>
          <p:cNvPr id="24" name="Picture 23" descr="Captura de Tela 2016-04-12 às 10.01.59.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61685" y="3512593"/>
            <a:ext cx="4545161" cy="2306955"/>
          </a:xfrm>
          <a:prstGeom prst="rect">
            <a:avLst/>
          </a:prstGeom>
        </p:spPr>
      </p:pic>
      <p:sp>
        <p:nvSpPr>
          <p:cNvPr id="25" name="Text Box 9"/>
          <p:cNvSpPr txBox="1">
            <a:spLocks noChangeArrowheads="1"/>
          </p:cNvSpPr>
          <p:nvPr/>
        </p:nvSpPr>
        <p:spPr bwMode="auto">
          <a:xfrm>
            <a:off x="278298" y="3105095"/>
            <a:ext cx="4180538" cy="3170099"/>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pt-BR" sz="2000" dirty="0">
                <a:solidFill>
                  <a:schemeClr val="tx1"/>
                </a:solidFill>
                <a:latin typeface="Arial"/>
                <a:cs typeface="Arial"/>
              </a:rPr>
              <a:t>São “geradores” os imóveis tombados em bom estado de conservação e os definidos pelo poder público como de interesse de preservação ambiental, implantação de equipamentos comunitários, urbanização de áreas ocupadas por população de baixa renda ou para habitações de interesse social.</a:t>
            </a:r>
          </a:p>
        </p:txBody>
      </p:sp>
      <p:sp>
        <p:nvSpPr>
          <p:cNvPr id="16"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7" name="Picture 26"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3575514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stretch>
            <a:fillRect/>
          </a:stretch>
        </p:blipFill>
        <p:spPr>
          <a:xfrm>
            <a:off x="84079" y="63886"/>
            <a:ext cx="2270727" cy="649995"/>
          </a:xfrm>
          <a:prstGeom prst="rect">
            <a:avLst/>
          </a:prstGeom>
        </p:spPr>
      </p:pic>
      <p:grpSp>
        <p:nvGrpSpPr>
          <p:cNvPr id="6" name="Grupo 5"/>
          <p:cNvGrpSpPr/>
          <p:nvPr/>
        </p:nvGrpSpPr>
        <p:grpSpPr>
          <a:xfrm>
            <a:off x="0" y="733193"/>
            <a:ext cx="9144000" cy="112961"/>
            <a:chOff x="0" y="733193"/>
            <a:chExt cx="9144000" cy="112961"/>
          </a:xfrm>
        </p:grpSpPr>
        <p:cxnSp>
          <p:nvCxnSpPr>
            <p:cNvPr id="7" name="Conector reto 6"/>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9" name="Conector reto 8"/>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tângulo 20"/>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2" name="Conector reto 21"/>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24" name="Text Box 9"/>
          <p:cNvSpPr txBox="1">
            <a:spLocks noChangeArrowheads="1"/>
          </p:cNvSpPr>
          <p:nvPr/>
        </p:nvSpPr>
        <p:spPr bwMode="auto">
          <a:xfrm>
            <a:off x="0" y="2858128"/>
            <a:ext cx="9144000" cy="163121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pt-BR" sz="2000" dirty="0">
                <a:solidFill>
                  <a:schemeClr val="tx1"/>
                </a:solidFill>
                <a:latin typeface="Arial"/>
                <a:cs typeface="Arial"/>
              </a:rPr>
              <a:t>É o conjunto de intervenções e medidas coordenadas pelo poder público, com a participação de agentes públicos ou privados (proprietários, moradores, usuários, investidores), com o objetivo de viabilizar reurbanização, melhorias e valorização ambiental de algumas áreas da cidade, implantação de programas habitacionais e equipamentos públicos.</a:t>
            </a:r>
          </a:p>
        </p:txBody>
      </p:sp>
      <p:sp>
        <p:nvSpPr>
          <p:cNvPr id="25"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Operações Urbanas Consorciadas</a:t>
            </a:r>
          </a:p>
        </p:txBody>
      </p:sp>
      <p:sp>
        <p:nvSpPr>
          <p:cNvPr id="16"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7" name="Picture 16"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168239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Retângulo 1"/>
          <p:cNvSpPr/>
          <p:nvPr/>
        </p:nvSpPr>
        <p:spPr>
          <a:xfrm>
            <a:off x="0" y="3173579"/>
            <a:ext cx="9144000" cy="707886"/>
          </a:xfrm>
          <a:prstGeom prst="rect">
            <a:avLst/>
          </a:prstGeom>
        </p:spPr>
        <p:txBody>
          <a:bodyPr>
            <a:spAutoFit/>
          </a:bodyPr>
          <a:lstStyle/>
          <a:p>
            <a:pPr algn="ctr"/>
            <a:r>
              <a:rPr lang="pt-BR" sz="4000" b="1" dirty="0">
                <a:solidFill>
                  <a:schemeClr val="accent1">
                    <a:lumMod val="50000"/>
                  </a:schemeClr>
                </a:solidFill>
                <a:effectLst>
                  <a:outerShdw blurRad="38100" dist="38100" dir="2700000" algn="tl">
                    <a:srgbClr val="DDDDDD"/>
                  </a:outerShdw>
                </a:effectLst>
                <a:latin typeface="Arial"/>
                <a:cs typeface="Arial"/>
              </a:rPr>
              <a:t>LEI DO PLANO DIRETOR MUNICIPAL</a:t>
            </a:r>
          </a:p>
        </p:txBody>
      </p:sp>
      <p:sp>
        <p:nvSpPr>
          <p:cNvPr id="1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15" name="Picture 1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2891289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5"/>
          <p:cNvGrpSpPr/>
          <p:nvPr/>
        </p:nvGrpSpPr>
        <p:grpSpPr>
          <a:xfrm>
            <a:off x="0" y="733193"/>
            <a:ext cx="9144000" cy="112961"/>
            <a:chOff x="0" y="733193"/>
            <a:chExt cx="9144000" cy="112961"/>
          </a:xfrm>
        </p:grpSpPr>
        <p:cxnSp>
          <p:nvCxnSpPr>
            <p:cNvPr id="7" name="Conector reto 6"/>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9" name="Conector reto 8"/>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reto 16"/>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Text Box 9"/>
          <p:cNvSpPr txBox="1">
            <a:spLocks noChangeArrowheads="1"/>
          </p:cNvSpPr>
          <p:nvPr/>
        </p:nvSpPr>
        <p:spPr bwMode="auto">
          <a:xfrm>
            <a:off x="0" y="1844878"/>
            <a:ext cx="9144000" cy="1015663"/>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pt-BR" sz="2000" dirty="0">
                <a:solidFill>
                  <a:schemeClr val="tx1"/>
                </a:solidFill>
                <a:latin typeface="Arial"/>
                <a:cs typeface="Arial"/>
              </a:rPr>
              <a:t>Confere ao poder público municipal, em determinadas situações, o direito de preferência para adquirir, mediante compra, um imóvel urbano que seja colocado à venda pelo proprietário.</a:t>
            </a:r>
          </a:p>
        </p:txBody>
      </p:sp>
      <p:sp>
        <p:nvSpPr>
          <p:cNvPr id="20"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Direito de Preempção</a:t>
            </a:r>
          </a:p>
        </p:txBody>
      </p:sp>
      <p:sp>
        <p:nvSpPr>
          <p:cNvPr id="21" name="Text Box 9"/>
          <p:cNvSpPr txBox="1">
            <a:spLocks noChangeArrowheads="1"/>
          </p:cNvSpPr>
          <p:nvPr/>
        </p:nvSpPr>
        <p:spPr bwMode="auto">
          <a:xfrm>
            <a:off x="0" y="3537415"/>
            <a:ext cx="9144000" cy="163121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pt-BR" sz="2000" dirty="0">
                <a:solidFill>
                  <a:schemeClr val="tx1"/>
                </a:solidFill>
                <a:latin typeface="Arial"/>
                <a:cs typeface="Arial"/>
              </a:rPr>
              <a:t>O Direito de Preempção é exercido em áreas predefinidas quando o poder público necessita de áreas para regularização fundiária, execução de programas habitacionais de interesse social, ordenamento e direcionamento da expansão urbana, implantação e criação de equipamentos públicos de lazer e áreas verdes e proteção de áreas de interesse histórico ou paisagístico.</a:t>
            </a:r>
          </a:p>
        </p:txBody>
      </p:sp>
      <p:sp>
        <p:nvSpPr>
          <p:cNvPr id="16"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3106200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5"/>
          <p:cNvGrpSpPr/>
          <p:nvPr/>
        </p:nvGrpSpPr>
        <p:grpSpPr>
          <a:xfrm>
            <a:off x="0" y="733193"/>
            <a:ext cx="9144000" cy="112961"/>
            <a:chOff x="0" y="733193"/>
            <a:chExt cx="9144000" cy="112961"/>
          </a:xfrm>
        </p:grpSpPr>
        <p:cxnSp>
          <p:nvCxnSpPr>
            <p:cNvPr id="7" name="Conector reto 6"/>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9" name="Conector reto 8"/>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14"/>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reto 16"/>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Text Box 9"/>
          <p:cNvSpPr txBox="1">
            <a:spLocks noChangeArrowheads="1"/>
          </p:cNvSpPr>
          <p:nvPr/>
        </p:nvSpPr>
        <p:spPr bwMode="auto">
          <a:xfrm>
            <a:off x="0" y="1777328"/>
            <a:ext cx="9144000" cy="70788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pt-BR" sz="2000" dirty="0">
                <a:solidFill>
                  <a:schemeClr val="tx1"/>
                </a:solidFill>
                <a:latin typeface="Arial"/>
                <a:cs typeface="Arial"/>
              </a:rPr>
              <a:t>O </a:t>
            </a:r>
            <a:r>
              <a:rPr lang="en-US" sz="2000" dirty="0">
                <a:solidFill>
                  <a:schemeClr val="tx1"/>
                </a:solidFill>
                <a:latin typeface="Arial"/>
                <a:cs typeface="Arial"/>
              </a:rPr>
              <a:t>I</a:t>
            </a:r>
            <a:r>
              <a:rPr lang="pt-BR" sz="2000" dirty="0">
                <a:solidFill>
                  <a:schemeClr val="tx1"/>
                </a:solidFill>
                <a:latin typeface="Arial"/>
                <a:cs typeface="Arial"/>
              </a:rPr>
              <a:t>móvel que não cumpre função social está sujeito à aplicação sucessiva de três instrumentos urbanísticos:</a:t>
            </a:r>
          </a:p>
        </p:txBody>
      </p:sp>
      <p:sp>
        <p:nvSpPr>
          <p:cNvPr id="20"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FUNÇÃO SOCIAL DA PROPRIEDADE</a:t>
            </a:r>
          </a:p>
        </p:txBody>
      </p:sp>
      <p:sp>
        <p:nvSpPr>
          <p:cNvPr id="21" name="Text Box 9"/>
          <p:cNvSpPr txBox="1">
            <a:spLocks noChangeArrowheads="1"/>
          </p:cNvSpPr>
          <p:nvPr/>
        </p:nvSpPr>
        <p:spPr bwMode="auto">
          <a:xfrm>
            <a:off x="0" y="2632246"/>
            <a:ext cx="9144000" cy="163121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1 </a:t>
            </a:r>
            <a:r>
              <a:rPr lang="en-US" sz="2000" dirty="0">
                <a:solidFill>
                  <a:schemeClr val="tx1"/>
                </a:solidFill>
                <a:latin typeface="Arial"/>
                <a:cs typeface="Arial"/>
              </a:rPr>
              <a:t>–</a:t>
            </a:r>
            <a:r>
              <a:rPr lang="x-none" sz="2000" dirty="0">
                <a:solidFill>
                  <a:schemeClr val="tx1"/>
                </a:solidFill>
                <a:latin typeface="Arial"/>
                <a:cs typeface="Arial"/>
              </a:rPr>
              <a:t> Parcelamento, Edificação e Utilização Compulsórios</a:t>
            </a:r>
          </a:p>
          <a:p>
            <a:pPr marL="0" indent="0" algn="just" eaLnBrk="1" hangingPunct="1"/>
            <a:endParaRPr lang="x-none" sz="2000" dirty="0">
              <a:solidFill>
                <a:schemeClr val="tx1"/>
              </a:solidFill>
              <a:latin typeface="Arial"/>
              <a:cs typeface="Arial"/>
            </a:endParaRPr>
          </a:p>
          <a:p>
            <a:pPr marL="0" indent="0" algn="just" eaLnBrk="1" hangingPunct="1"/>
            <a:r>
              <a:rPr lang="x-none" sz="2000" dirty="0">
                <a:solidFill>
                  <a:schemeClr val="tx1"/>
                </a:solidFill>
                <a:latin typeface="Arial"/>
                <a:cs typeface="Arial"/>
              </a:rPr>
              <a:t>2 </a:t>
            </a:r>
            <a:r>
              <a:rPr lang="en-US" sz="2000" dirty="0">
                <a:solidFill>
                  <a:schemeClr val="tx1"/>
                </a:solidFill>
                <a:latin typeface="Arial"/>
                <a:cs typeface="Arial"/>
              </a:rPr>
              <a:t>–</a:t>
            </a:r>
            <a:r>
              <a:rPr lang="x-none" sz="2000" dirty="0">
                <a:solidFill>
                  <a:schemeClr val="tx1"/>
                </a:solidFill>
                <a:latin typeface="Arial"/>
                <a:cs typeface="Arial"/>
              </a:rPr>
              <a:t> Imposto Predial Territorial Urbano Progressivo no Tempo</a:t>
            </a:r>
          </a:p>
          <a:p>
            <a:pPr marL="0" indent="0" algn="just" eaLnBrk="1" hangingPunct="1"/>
            <a:endParaRPr lang="x-none" sz="2000" dirty="0">
              <a:solidFill>
                <a:schemeClr val="tx1"/>
              </a:solidFill>
              <a:latin typeface="Arial"/>
              <a:cs typeface="Arial"/>
            </a:endParaRPr>
          </a:p>
          <a:p>
            <a:pPr marL="0" indent="0" algn="just" eaLnBrk="1" hangingPunct="1"/>
            <a:r>
              <a:rPr lang="x-none" sz="2000" dirty="0">
                <a:solidFill>
                  <a:schemeClr val="tx1"/>
                </a:solidFill>
                <a:latin typeface="Arial"/>
                <a:cs typeface="Arial"/>
              </a:rPr>
              <a:t>3 </a:t>
            </a:r>
            <a:r>
              <a:rPr lang="en-US" sz="2000" dirty="0">
                <a:solidFill>
                  <a:schemeClr val="tx1"/>
                </a:solidFill>
                <a:latin typeface="Arial"/>
                <a:cs typeface="Arial"/>
              </a:rPr>
              <a:t>–</a:t>
            </a:r>
            <a:r>
              <a:rPr lang="x-none" sz="2000" dirty="0">
                <a:solidFill>
                  <a:schemeClr val="tx1"/>
                </a:solidFill>
                <a:latin typeface="Arial"/>
                <a:cs typeface="Arial"/>
              </a:rPr>
              <a:t> Desapropriação mediante pagamento em títulos da dívida pública</a:t>
            </a:r>
            <a:endParaRPr lang="pt-BR" sz="2000" dirty="0">
              <a:solidFill>
                <a:schemeClr val="tx1"/>
              </a:solidFill>
              <a:latin typeface="Arial"/>
              <a:cs typeface="Arial"/>
            </a:endParaRPr>
          </a:p>
        </p:txBody>
      </p:sp>
      <p:pic>
        <p:nvPicPr>
          <p:cNvPr id="22" name="Picture 21" descr="Captura de Tela 2016-04-12 às 10.13.20.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24136" y="4205222"/>
            <a:ext cx="5877564" cy="2170993"/>
          </a:xfrm>
          <a:prstGeom prst="rect">
            <a:avLst/>
          </a:prstGeom>
        </p:spPr>
      </p:pic>
      <p:sp>
        <p:nvSpPr>
          <p:cNvPr id="16"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42835911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5"/>
          <p:cNvGrpSpPr/>
          <p:nvPr/>
        </p:nvGrpSpPr>
        <p:grpSpPr>
          <a:xfrm>
            <a:off x="0" y="733193"/>
            <a:ext cx="9144000" cy="112961"/>
            <a:chOff x="0" y="733193"/>
            <a:chExt cx="9144000" cy="112961"/>
          </a:xfrm>
        </p:grpSpPr>
        <p:cxnSp>
          <p:nvCxnSpPr>
            <p:cNvPr id="7" name="Conector reto 6"/>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9" name="Conector reto 8"/>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tângulo 18"/>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23" name="Text Box 9"/>
          <p:cNvSpPr txBox="1">
            <a:spLocks noChangeArrowheads="1"/>
          </p:cNvSpPr>
          <p:nvPr/>
        </p:nvSpPr>
        <p:spPr bwMode="auto">
          <a:xfrm>
            <a:off x="0" y="1804348"/>
            <a:ext cx="9144000" cy="1015663"/>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Confere ao poder público o poder de determinar condições e prazo para que ocorra o parcelamento, edificação e utilização de imóvel urbano não edificado, subutilizado ou não utilizado, visando ao cumprimento de sua função social.</a:t>
            </a:r>
            <a:endParaRPr lang="pt-BR" sz="2000" dirty="0">
              <a:solidFill>
                <a:schemeClr val="tx1"/>
              </a:solidFill>
              <a:latin typeface="Arial"/>
              <a:cs typeface="Arial"/>
            </a:endParaRPr>
          </a:p>
        </p:txBody>
      </p:sp>
      <p:sp>
        <p:nvSpPr>
          <p:cNvPr id="24"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Parcelamento, Edificação e Utilização Compulsórios</a:t>
            </a:r>
          </a:p>
        </p:txBody>
      </p:sp>
      <p:pic>
        <p:nvPicPr>
          <p:cNvPr id="25" name="Picture 24" descr="Captura de Tela 2016-04-12 às 10.16.4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751" y="3268087"/>
            <a:ext cx="3308158" cy="3088590"/>
          </a:xfrm>
          <a:prstGeom prst="rect">
            <a:avLst/>
          </a:prstGeom>
        </p:spPr>
      </p:pic>
      <p:pic>
        <p:nvPicPr>
          <p:cNvPr id="26" name="Picture 25" descr="Captura de Tela 2016-04-12 às 10.16.5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28626" y="5241870"/>
            <a:ext cx="5915374" cy="1118826"/>
          </a:xfrm>
          <a:prstGeom prst="rect">
            <a:avLst/>
          </a:prstGeom>
        </p:spPr>
      </p:pic>
      <p:sp>
        <p:nvSpPr>
          <p:cNvPr id="27" name="Text Box 9"/>
          <p:cNvSpPr txBox="1">
            <a:spLocks noChangeArrowheads="1"/>
          </p:cNvSpPr>
          <p:nvPr/>
        </p:nvSpPr>
        <p:spPr bwMode="auto">
          <a:xfrm>
            <a:off x="0" y="2983506"/>
            <a:ext cx="9144000" cy="400110"/>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ctr" eaLnBrk="1" hangingPunct="1"/>
            <a:r>
              <a:rPr lang="x-none" sz="2000" dirty="0">
                <a:solidFill>
                  <a:schemeClr val="tx1"/>
                </a:solidFill>
                <a:latin typeface="Arial"/>
                <a:cs typeface="Arial"/>
              </a:rPr>
              <a:t>Imóvel não edificado (Coeficiente de Aproveitamento = 0)</a:t>
            </a:r>
            <a:endParaRPr lang="pt-BR" sz="2000" dirty="0">
              <a:solidFill>
                <a:schemeClr val="tx1"/>
              </a:solidFill>
              <a:latin typeface="Arial"/>
              <a:cs typeface="Arial"/>
            </a:endParaRPr>
          </a:p>
        </p:txBody>
      </p:sp>
      <p:sp>
        <p:nvSpPr>
          <p:cNvPr id="20"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8" name="Picture 27" descr="Brasaoguar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4307554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m 5"/>
          <p:cNvPicPr>
            <a:picLocks noChangeAspect="1"/>
          </p:cNvPicPr>
          <p:nvPr/>
        </p:nvPicPr>
        <p:blipFill>
          <a:blip r:embed="rId2" cstate="print"/>
          <a:stretch>
            <a:fillRect/>
          </a:stretch>
        </p:blipFill>
        <p:spPr>
          <a:xfrm>
            <a:off x="84079" y="63886"/>
            <a:ext cx="2270727" cy="649995"/>
          </a:xfrm>
          <a:prstGeom prst="rect">
            <a:avLst/>
          </a:prstGeom>
        </p:spPr>
      </p:pic>
      <p:grpSp>
        <p:nvGrpSpPr>
          <p:cNvPr id="7" name="Grupo 5"/>
          <p:cNvGrpSpPr/>
          <p:nvPr/>
        </p:nvGrpSpPr>
        <p:grpSpPr>
          <a:xfrm>
            <a:off x="0" y="733193"/>
            <a:ext cx="9144000" cy="112961"/>
            <a:chOff x="0" y="733193"/>
            <a:chExt cx="9144000" cy="112961"/>
          </a:xfrm>
        </p:grpSpPr>
        <p:cxnSp>
          <p:nvCxnSpPr>
            <p:cNvPr id="8" name="Conector reto 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tângulo 8"/>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3" name="Retângulo 42"/>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4" name="Conector reto 43"/>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aixaDeTexto 44"/>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40" name="Picture 39" descr="Captura de Tela 2016-04-12 às 10.18.5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03" y="1171961"/>
            <a:ext cx="2959100" cy="2501900"/>
          </a:xfrm>
          <a:prstGeom prst="rect">
            <a:avLst/>
          </a:prstGeom>
        </p:spPr>
      </p:pic>
      <p:pic>
        <p:nvPicPr>
          <p:cNvPr id="41" name="Picture 40" descr="Captura de Tela 2016-04-12 às 10.19.50.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49184" y="3850987"/>
            <a:ext cx="2984500" cy="2628900"/>
          </a:xfrm>
          <a:prstGeom prst="rect">
            <a:avLst/>
          </a:prstGeom>
        </p:spPr>
      </p:pic>
      <p:sp>
        <p:nvSpPr>
          <p:cNvPr id="46" name="Text Box 9"/>
          <p:cNvSpPr txBox="1">
            <a:spLocks noChangeArrowheads="1"/>
          </p:cNvSpPr>
          <p:nvPr/>
        </p:nvSpPr>
        <p:spPr bwMode="auto">
          <a:xfrm>
            <a:off x="0" y="916481"/>
            <a:ext cx="9144000" cy="400110"/>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ctr" eaLnBrk="1" hangingPunct="1"/>
            <a:r>
              <a:rPr lang="x-none" sz="2000" dirty="0">
                <a:solidFill>
                  <a:schemeClr val="tx1"/>
                </a:solidFill>
                <a:latin typeface="Arial"/>
                <a:cs typeface="Arial"/>
              </a:rPr>
              <a:t>Imóvel subutilizado (Coeficiente de Aproveitamento inferior ao mínimo)</a:t>
            </a:r>
            <a:endParaRPr lang="pt-BR" sz="2000" dirty="0">
              <a:solidFill>
                <a:schemeClr val="tx1"/>
              </a:solidFill>
              <a:latin typeface="Arial"/>
              <a:cs typeface="Arial"/>
            </a:endParaRPr>
          </a:p>
        </p:txBody>
      </p:sp>
      <p:pic>
        <p:nvPicPr>
          <p:cNvPr id="53" name="Picture 52" descr="Captura de Tela 2016-04-12 às 10.19.0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97488" y="1945436"/>
            <a:ext cx="5830423" cy="1013986"/>
          </a:xfrm>
          <a:prstGeom prst="rect">
            <a:avLst/>
          </a:prstGeom>
        </p:spPr>
      </p:pic>
      <p:sp>
        <p:nvSpPr>
          <p:cNvPr id="58" name="Text Box 9"/>
          <p:cNvSpPr txBox="1">
            <a:spLocks noChangeArrowheads="1"/>
          </p:cNvSpPr>
          <p:nvPr/>
        </p:nvSpPr>
        <p:spPr bwMode="auto">
          <a:xfrm>
            <a:off x="0" y="3500676"/>
            <a:ext cx="9144000" cy="70788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Imóvel não utilizado (no mínimo 60% de sua área construída desocupada há mais de um ano)</a:t>
            </a:r>
            <a:endParaRPr lang="pt-BR" sz="2000" dirty="0">
              <a:solidFill>
                <a:schemeClr val="tx1"/>
              </a:solidFill>
              <a:latin typeface="Arial"/>
              <a:cs typeface="Arial"/>
            </a:endParaRPr>
          </a:p>
        </p:txBody>
      </p:sp>
      <p:pic>
        <p:nvPicPr>
          <p:cNvPr id="59" name="Picture 58" descr="Captura de Tela 2016-04-12 às 10.20.00.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68298" y="4944650"/>
            <a:ext cx="2342858" cy="1338776"/>
          </a:xfrm>
          <a:prstGeom prst="rect">
            <a:avLst/>
          </a:prstGeom>
        </p:spPr>
      </p:pic>
      <p:sp>
        <p:nvSpPr>
          <p:cNvPr id="20"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1" name="Picture 20" descr="Brasaoguara.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9648043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4" name="Text Box 9"/>
          <p:cNvSpPr txBox="1">
            <a:spLocks noChangeArrowheads="1"/>
          </p:cNvSpPr>
          <p:nvPr/>
        </p:nvSpPr>
        <p:spPr bwMode="auto">
          <a:xfrm>
            <a:off x="0" y="1673040"/>
            <a:ext cx="9144000" cy="70788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A prefeitura notificará os proprietários que terão os seguintes prazos para cumprir a função social da propriedade:</a:t>
            </a:r>
            <a:endParaRPr lang="pt-BR" sz="2000" dirty="0">
              <a:solidFill>
                <a:schemeClr val="tx1"/>
              </a:solidFill>
              <a:latin typeface="Arial"/>
              <a:cs typeface="Arial"/>
            </a:endParaRPr>
          </a:p>
        </p:txBody>
      </p:sp>
      <p:sp>
        <p:nvSpPr>
          <p:cNvPr id="16"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Para induzir o uso dos imóveis ociosos</a:t>
            </a:r>
          </a:p>
        </p:txBody>
      </p:sp>
      <p:pic>
        <p:nvPicPr>
          <p:cNvPr id="19" name="Picture 18" descr="Captura de Tela 2016-04-12 às 10.23.2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19" y="2891134"/>
            <a:ext cx="6042762" cy="2626490"/>
          </a:xfrm>
          <a:prstGeom prst="rect">
            <a:avLst/>
          </a:prstGeom>
        </p:spPr>
      </p:pic>
      <p:pic>
        <p:nvPicPr>
          <p:cNvPr id="23" name="Picture 22" descr="Captura de Tela 2016-04-12 às 10.23.34.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27718" y="3012724"/>
            <a:ext cx="1348194" cy="2479117"/>
          </a:xfrm>
          <a:prstGeom prst="rect">
            <a:avLst/>
          </a:prstGeom>
        </p:spPr>
      </p:pic>
      <p:sp>
        <p:nvSpPr>
          <p:cNvPr id="24" name="Text Box 9"/>
          <p:cNvSpPr txBox="1">
            <a:spLocks noChangeArrowheads="1"/>
          </p:cNvSpPr>
          <p:nvPr/>
        </p:nvSpPr>
        <p:spPr bwMode="auto">
          <a:xfrm>
            <a:off x="119935" y="2472325"/>
            <a:ext cx="3865998" cy="307777"/>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1400" dirty="0">
                <a:solidFill>
                  <a:schemeClr val="tx1"/>
                </a:solidFill>
                <a:latin typeface="Arial"/>
                <a:cs typeface="Arial"/>
              </a:rPr>
              <a:t>Para imóveis não edificados ou subutilizados:</a:t>
            </a:r>
            <a:endParaRPr lang="pt-BR" sz="1400" dirty="0">
              <a:solidFill>
                <a:schemeClr val="tx1"/>
              </a:solidFill>
              <a:latin typeface="Arial"/>
              <a:cs typeface="Arial"/>
            </a:endParaRPr>
          </a:p>
        </p:txBody>
      </p:sp>
      <p:sp>
        <p:nvSpPr>
          <p:cNvPr id="25" name="Text Box 9"/>
          <p:cNvSpPr txBox="1">
            <a:spLocks noChangeArrowheads="1"/>
          </p:cNvSpPr>
          <p:nvPr/>
        </p:nvSpPr>
        <p:spPr bwMode="auto">
          <a:xfrm>
            <a:off x="6764287" y="2647955"/>
            <a:ext cx="2410120" cy="307777"/>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1400" dirty="0">
                <a:solidFill>
                  <a:schemeClr val="tx1"/>
                </a:solidFill>
                <a:latin typeface="Arial"/>
                <a:cs typeface="Arial"/>
              </a:rPr>
              <a:t>Para imóveis não utilizados:</a:t>
            </a:r>
            <a:endParaRPr lang="pt-BR" sz="1400" dirty="0">
              <a:solidFill>
                <a:schemeClr val="tx1"/>
              </a:solidFill>
              <a:latin typeface="Arial"/>
              <a:cs typeface="Arial"/>
            </a:endParaRPr>
          </a:p>
        </p:txBody>
      </p:sp>
      <p:sp>
        <p:nvSpPr>
          <p:cNvPr id="26" name="Text Box 9"/>
          <p:cNvSpPr txBox="1">
            <a:spLocks noChangeArrowheads="1"/>
          </p:cNvSpPr>
          <p:nvPr/>
        </p:nvSpPr>
        <p:spPr bwMode="auto">
          <a:xfrm>
            <a:off x="0" y="5702802"/>
            <a:ext cx="9144000" cy="70788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Caso o proprietário não cumpra com as obrigações e os prazos a prefeitura passará a aplicar o IPTU PROGRESSIVO NO TEMPO.</a:t>
            </a:r>
            <a:endParaRPr lang="pt-BR" sz="2000" dirty="0">
              <a:solidFill>
                <a:schemeClr val="tx1"/>
              </a:solidFill>
              <a:latin typeface="Arial"/>
              <a:cs typeface="Arial"/>
            </a:endParaRPr>
          </a:p>
        </p:txBody>
      </p:sp>
      <p:sp>
        <p:nvSpPr>
          <p:cNvPr id="29"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30" name="Picture 29" descr="Brasaoguara.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3494427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7" name="Picture 26" descr="Captura de Tela 2016-04-12 às 10.36.0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9033" y="2412603"/>
            <a:ext cx="6580167" cy="3199745"/>
          </a:xfrm>
          <a:prstGeom prst="rect">
            <a:avLst/>
          </a:prstGeom>
        </p:spPr>
      </p:pic>
      <p:sp>
        <p:nvSpPr>
          <p:cNvPr id="28" name="Text Box 9"/>
          <p:cNvSpPr txBox="1">
            <a:spLocks noChangeArrowheads="1"/>
          </p:cNvSpPr>
          <p:nvPr/>
        </p:nvSpPr>
        <p:spPr bwMode="auto">
          <a:xfrm>
            <a:off x="0" y="5442322"/>
            <a:ext cx="9144000" cy="1015663"/>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Caso o imóvel permaneça ocioso passados 5 anos de cobrança do IPTU Progressivo no Tempo a prefeitura poderá desapropriar o imóvel mediante pagamento em títulos de dívida pública.</a:t>
            </a:r>
            <a:endParaRPr lang="pt-BR" sz="2000" dirty="0">
              <a:solidFill>
                <a:schemeClr val="tx1"/>
              </a:solidFill>
              <a:latin typeface="Arial"/>
              <a:cs typeface="Arial"/>
            </a:endParaRPr>
          </a:p>
        </p:txBody>
      </p:sp>
      <p:sp>
        <p:nvSpPr>
          <p:cNvPr id="29"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Imposto Predial Territorial Urbano Progressivo no Tempo</a:t>
            </a:r>
          </a:p>
        </p:txBody>
      </p:sp>
      <p:sp>
        <p:nvSpPr>
          <p:cNvPr id="30" name="Text Box 9"/>
          <p:cNvSpPr txBox="1">
            <a:spLocks noChangeArrowheads="1"/>
          </p:cNvSpPr>
          <p:nvPr/>
        </p:nvSpPr>
        <p:spPr bwMode="auto">
          <a:xfrm>
            <a:off x="0" y="1528220"/>
            <a:ext cx="9144000" cy="1015663"/>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pt-BR" sz="2000" dirty="0">
                <a:solidFill>
                  <a:schemeClr val="tx1"/>
                </a:solidFill>
                <a:latin typeface="Arial"/>
                <a:cs typeface="Arial"/>
              </a:rPr>
              <a:t>Enquanto o </a:t>
            </a:r>
            <a:r>
              <a:rPr lang="pt-BR" sz="2000" dirty="0" err="1">
                <a:solidFill>
                  <a:schemeClr val="tx1"/>
                </a:solidFill>
                <a:latin typeface="Arial"/>
                <a:cs typeface="Arial"/>
              </a:rPr>
              <a:t>proprietário</a:t>
            </a:r>
            <a:r>
              <a:rPr lang="pt-BR" sz="2000" dirty="0">
                <a:solidFill>
                  <a:schemeClr val="tx1"/>
                </a:solidFill>
                <a:latin typeface="Arial"/>
                <a:cs typeface="Arial"/>
              </a:rPr>
              <a:t> do </a:t>
            </a:r>
            <a:r>
              <a:rPr lang="pt-BR" sz="2000" dirty="0" err="1">
                <a:solidFill>
                  <a:schemeClr val="tx1"/>
                </a:solidFill>
                <a:latin typeface="Arial"/>
                <a:cs typeface="Arial"/>
              </a:rPr>
              <a:t>imóvel</a:t>
            </a:r>
            <a:r>
              <a:rPr lang="pt-BR" sz="2000" dirty="0">
                <a:solidFill>
                  <a:schemeClr val="tx1"/>
                </a:solidFill>
                <a:latin typeface="Arial"/>
                <a:cs typeface="Arial"/>
              </a:rPr>
              <a:t> </a:t>
            </a:r>
            <a:r>
              <a:rPr lang="pt-BR" sz="2000" dirty="0" err="1">
                <a:solidFill>
                  <a:schemeClr val="tx1"/>
                </a:solidFill>
                <a:latin typeface="Arial"/>
                <a:cs typeface="Arial"/>
              </a:rPr>
              <a:t>não</a:t>
            </a:r>
            <a:r>
              <a:rPr lang="pt-BR" sz="2000" dirty="0">
                <a:solidFill>
                  <a:schemeClr val="tx1"/>
                </a:solidFill>
                <a:latin typeface="Arial"/>
                <a:cs typeface="Arial"/>
              </a:rPr>
              <a:t> se adequar </a:t>
            </a:r>
            <a:r>
              <a:rPr lang="pt-BR" sz="2000" dirty="0" err="1">
                <a:solidFill>
                  <a:schemeClr val="tx1"/>
                </a:solidFill>
                <a:latin typeface="Arial"/>
                <a:cs typeface="Arial"/>
              </a:rPr>
              <a:t>às</a:t>
            </a:r>
            <a:r>
              <a:rPr lang="pt-BR" sz="2000" dirty="0">
                <a:solidFill>
                  <a:schemeClr val="tx1"/>
                </a:solidFill>
                <a:latin typeface="Arial"/>
                <a:cs typeface="Arial"/>
              </a:rPr>
              <a:t> </a:t>
            </a:r>
            <a:r>
              <a:rPr lang="pt-BR" sz="2000" dirty="0" err="1">
                <a:solidFill>
                  <a:schemeClr val="tx1"/>
                </a:solidFill>
                <a:latin typeface="Arial"/>
                <a:cs typeface="Arial"/>
              </a:rPr>
              <a:t>obrigações</a:t>
            </a:r>
            <a:r>
              <a:rPr lang="pt-BR" sz="2000" dirty="0">
                <a:solidFill>
                  <a:schemeClr val="tx1"/>
                </a:solidFill>
                <a:latin typeface="Arial"/>
                <a:cs typeface="Arial"/>
              </a:rPr>
              <a:t> para que seu </a:t>
            </a:r>
            <a:r>
              <a:rPr lang="pt-BR" sz="2000" dirty="0" err="1">
                <a:solidFill>
                  <a:schemeClr val="tx1"/>
                </a:solidFill>
                <a:latin typeface="Arial"/>
                <a:cs typeface="Arial"/>
              </a:rPr>
              <a:t>imóvel</a:t>
            </a:r>
            <a:r>
              <a:rPr lang="pt-BR" sz="2000" dirty="0">
                <a:solidFill>
                  <a:schemeClr val="tx1"/>
                </a:solidFill>
                <a:latin typeface="Arial"/>
                <a:cs typeface="Arial"/>
              </a:rPr>
              <a:t> cumpra a </a:t>
            </a:r>
            <a:r>
              <a:rPr lang="pt-BR" sz="2000" dirty="0" err="1">
                <a:solidFill>
                  <a:schemeClr val="tx1"/>
                </a:solidFill>
                <a:latin typeface="Arial"/>
                <a:cs typeface="Arial"/>
              </a:rPr>
              <a:t>função</a:t>
            </a:r>
            <a:r>
              <a:rPr lang="pt-BR" sz="2000" dirty="0">
                <a:solidFill>
                  <a:schemeClr val="tx1"/>
                </a:solidFill>
                <a:latin typeface="Arial"/>
                <a:cs typeface="Arial"/>
              </a:rPr>
              <a:t> social da propriedade o seu IPTU irá aumentar anualmente:</a:t>
            </a:r>
          </a:p>
        </p:txBody>
      </p:sp>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3" name="Picture 22"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9048900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6" name="Text Box 9"/>
          <p:cNvSpPr txBox="1">
            <a:spLocks noChangeArrowheads="1"/>
          </p:cNvSpPr>
          <p:nvPr/>
        </p:nvSpPr>
        <p:spPr bwMode="auto">
          <a:xfrm>
            <a:off x="0" y="5685502"/>
            <a:ext cx="9144000" cy="707886"/>
          </a:xfrm>
          <a:prstGeom prst="rect">
            <a:avLst/>
          </a:prstGeom>
          <a:noFill/>
          <a:ln>
            <a:noFill/>
          </a:ln>
          <a:extLst/>
        </p:spPr>
        <p:txBody>
          <a:bodyPr wrap="square">
            <a:spAutoFit/>
          </a:bodyPr>
          <a:lstStyle>
            <a:lvl1pPr marL="342900" indent="-342900" eaLnBrk="0" hangingPunct="0">
              <a:defRPr sz="2400">
                <a:solidFill>
                  <a:schemeClr val="bg1"/>
                </a:solidFill>
                <a:latin typeface="Times New Roman" charset="0"/>
                <a:ea typeface="ＭＳ Ｐゴシック" charset="0"/>
                <a:cs typeface="Lucida Sans Unicode" charset="0"/>
              </a:defRPr>
            </a:lvl1pPr>
            <a:lvl2pPr marL="742950" indent="-285750" eaLnBrk="0" hangingPunct="0">
              <a:defRPr sz="2400">
                <a:solidFill>
                  <a:schemeClr val="bg1"/>
                </a:solidFill>
                <a:latin typeface="Times New Roman" charset="0"/>
                <a:ea typeface="Lucida Sans Unicode" charset="0"/>
                <a:cs typeface="Lucida Sans Unicode" charset="0"/>
              </a:defRPr>
            </a:lvl2pPr>
            <a:lvl3pPr marL="1143000" indent="-228600" eaLnBrk="0" hangingPunct="0">
              <a:defRPr sz="2400">
                <a:solidFill>
                  <a:schemeClr val="bg1"/>
                </a:solidFill>
                <a:latin typeface="Times New Roman" charset="0"/>
                <a:ea typeface="Lucida Sans Unicode" charset="0"/>
                <a:cs typeface="Lucida Sans Unicode" charset="0"/>
              </a:defRPr>
            </a:lvl3pPr>
            <a:lvl4pPr marL="1600200" indent="-228600" eaLnBrk="0" hangingPunct="0">
              <a:defRPr sz="2400">
                <a:solidFill>
                  <a:schemeClr val="bg1"/>
                </a:solidFill>
                <a:latin typeface="Times New Roman" charset="0"/>
                <a:ea typeface="Lucida Sans Unicode" charset="0"/>
                <a:cs typeface="Lucida Sans Unicode" charset="0"/>
              </a:defRPr>
            </a:lvl4pPr>
            <a:lvl5pPr marL="2057400" indent="-228600" eaLnBrk="0" hangingPunct="0">
              <a:defRPr sz="2400">
                <a:solidFill>
                  <a:schemeClr val="bg1"/>
                </a:solidFill>
                <a:latin typeface="Times New Roman" charset="0"/>
                <a:ea typeface="Lucida Sans Unicode" charset="0"/>
                <a:cs typeface="Lucida Sans Unicode" charset="0"/>
              </a:defRPr>
            </a:lvl5pPr>
            <a:lvl6pPr marL="25146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6pPr>
            <a:lvl7pPr marL="29718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7pPr>
            <a:lvl8pPr marL="34290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8pPr>
            <a:lvl9pPr marL="3886200" indent="-228600" defTabSz="449263" eaLnBrk="0" fontAlgn="base" hangingPunct="0">
              <a:spcBef>
                <a:spcPct val="0"/>
              </a:spcBef>
              <a:spcAft>
                <a:spcPct val="0"/>
              </a:spcAft>
              <a:defRPr sz="2400">
                <a:solidFill>
                  <a:schemeClr val="bg1"/>
                </a:solidFill>
                <a:latin typeface="Times New Roman" charset="0"/>
                <a:ea typeface="Lucida Sans Unicode" charset="0"/>
                <a:cs typeface="Lucida Sans Unicode" charset="0"/>
              </a:defRPr>
            </a:lvl9pPr>
          </a:lstStyle>
          <a:p>
            <a:pPr marL="0" indent="0" algn="just" eaLnBrk="1" hangingPunct="1"/>
            <a:r>
              <a:rPr lang="x-none" sz="2000" dirty="0">
                <a:solidFill>
                  <a:schemeClr val="tx1"/>
                </a:solidFill>
                <a:latin typeface="Arial"/>
                <a:cs typeface="Arial"/>
              </a:rPr>
              <a:t>A qualquer momento o proprietário do imóvel ocioso poderá propor à prefeitura uma parceria denominada Consórcio Imobiliário.</a:t>
            </a:r>
            <a:endParaRPr lang="pt-BR" sz="2000" dirty="0">
              <a:solidFill>
                <a:schemeClr val="tx1"/>
              </a:solidFill>
              <a:latin typeface="Arial"/>
              <a:cs typeface="Arial"/>
            </a:endParaRPr>
          </a:p>
        </p:txBody>
      </p:sp>
      <p:sp>
        <p:nvSpPr>
          <p:cNvPr id="19" name="Retângulo 1"/>
          <p:cNvSpPr/>
          <p:nvPr/>
        </p:nvSpPr>
        <p:spPr>
          <a:xfrm>
            <a:off x="0" y="1052513"/>
            <a:ext cx="9144000" cy="830997"/>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Desapropriação mediante pagamento em títulos da dívida pública</a:t>
            </a:r>
          </a:p>
        </p:txBody>
      </p:sp>
      <p:pic>
        <p:nvPicPr>
          <p:cNvPr id="23" name="Picture 22" descr="Captura de Tela 2016-04-12 às 10.41.0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178992"/>
            <a:ext cx="9144000" cy="3316224"/>
          </a:xfrm>
          <a:prstGeom prst="rect">
            <a:avLst/>
          </a:prstGeom>
        </p:spPr>
      </p:pic>
      <p:sp>
        <p:nvSpPr>
          <p:cNvPr id="15"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637054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16"/>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pic>
        <p:nvPicPr>
          <p:cNvPr id="11" name="Imagem 10"/>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11"/>
          <p:cNvGrpSpPr/>
          <p:nvPr/>
        </p:nvGrpSpPr>
        <p:grpSpPr>
          <a:xfrm>
            <a:off x="0" y="733193"/>
            <a:ext cx="9144000" cy="112961"/>
            <a:chOff x="0" y="733193"/>
            <a:chExt cx="9144000" cy="112961"/>
          </a:xfrm>
        </p:grpSpPr>
        <p:cxnSp>
          <p:nvCxnSpPr>
            <p:cNvPr id="18" name="Conector reto 17"/>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2" name="Retângulo 1"/>
          <p:cNvSpPr/>
          <p:nvPr/>
        </p:nvSpPr>
        <p:spPr>
          <a:xfrm>
            <a:off x="0" y="1052513"/>
            <a:ext cx="9144000" cy="461665"/>
          </a:xfrm>
          <a:prstGeom prst="rect">
            <a:avLst/>
          </a:prstGeom>
        </p:spPr>
        <p:txBody>
          <a:bodyPr>
            <a:spAutoFit/>
          </a:bodyPr>
          <a:lstStyle/>
          <a:p>
            <a:pPr algn="ctr"/>
            <a:r>
              <a:rPr lang="pt-BR" sz="2400" b="1" dirty="0">
                <a:solidFill>
                  <a:schemeClr val="accent1">
                    <a:lumMod val="50000"/>
                  </a:schemeClr>
                </a:solidFill>
                <a:effectLst>
                  <a:outerShdw blurRad="38100" dist="38100" dir="2700000" algn="tl">
                    <a:srgbClr val="DDDDDD"/>
                  </a:outerShdw>
                </a:effectLst>
                <a:latin typeface="Arial"/>
                <a:cs typeface="Arial"/>
              </a:rPr>
              <a:t>Consórcio Imobiliário</a:t>
            </a:r>
          </a:p>
        </p:txBody>
      </p:sp>
      <p:pic>
        <p:nvPicPr>
          <p:cNvPr id="14" name="Picture 13" descr="Captura de Tela 2016-04-12 às 10.42.11.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018" y="1453526"/>
            <a:ext cx="9116981" cy="4937076"/>
          </a:xfrm>
          <a:prstGeom prst="rect">
            <a:avLst/>
          </a:prstGeom>
        </p:spPr>
      </p:pic>
      <p:sp>
        <p:nvSpPr>
          <p:cNvPr id="23"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4" name="Picture 23"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26264505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stretch>
            <a:fillRect/>
          </a:stretch>
        </p:blipFill>
        <p:spPr>
          <a:xfrm>
            <a:off x="84079" y="63886"/>
            <a:ext cx="2270727" cy="649995"/>
          </a:xfrm>
          <a:prstGeom prst="rect">
            <a:avLst/>
          </a:prstGeom>
        </p:spPr>
      </p:pic>
      <p:grpSp>
        <p:nvGrpSpPr>
          <p:cNvPr id="2" name="Grupo 5"/>
          <p:cNvGrpSpPr/>
          <p:nvPr/>
        </p:nvGrpSpPr>
        <p:grpSpPr>
          <a:xfrm>
            <a:off x="0" y="733193"/>
            <a:ext cx="9144000" cy="112961"/>
            <a:chOff x="0" y="733193"/>
            <a:chExt cx="9144000" cy="112961"/>
          </a:xfrm>
        </p:grpSpPr>
        <p:cxnSp>
          <p:nvCxnSpPr>
            <p:cNvPr id="7" name="Conector reto 6"/>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9" name="Conector reto 8"/>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1336117" y="1145626"/>
            <a:ext cx="6591300" cy="1323439"/>
          </a:xfrm>
          <a:prstGeom prst="rect">
            <a:avLst/>
          </a:prstGeom>
        </p:spPr>
        <p:txBody>
          <a:bodyPr wrap="square">
            <a:spAutoFit/>
          </a:bodyPr>
          <a:lstStyle/>
          <a:p>
            <a:pPr algn="ctr"/>
            <a:r>
              <a:rPr lang="pt-BR" sz="4000" b="1" dirty="0">
                <a:solidFill>
                  <a:srgbClr val="0070C0"/>
                </a:solidFill>
                <a:latin typeface="Arial" panose="020B0604020202020204" pitchFamily="34" charset="0"/>
                <a:ea typeface="Calibri" panose="020F0502020204030204" pitchFamily="34" charset="0"/>
                <a:cs typeface="Arial" panose="020B0604020202020204" pitchFamily="34" charset="0"/>
              </a:rPr>
              <a:t>Obrigado pela atenção e até o próximo encontro.</a:t>
            </a:r>
          </a:p>
        </p:txBody>
      </p:sp>
      <p:pic>
        <p:nvPicPr>
          <p:cNvPr id="11" name="Imagem 10"/>
          <p:cNvPicPr>
            <a:picLocks noChangeAspect="1"/>
          </p:cNvPicPr>
          <p:nvPr/>
        </p:nvPicPr>
        <p:blipFill>
          <a:blip r:embed="rId3" cstate="print"/>
          <a:stretch>
            <a:fillRect/>
          </a:stretch>
        </p:blipFill>
        <p:spPr>
          <a:xfrm>
            <a:off x="2256298" y="3037490"/>
            <a:ext cx="4570187" cy="1308214"/>
          </a:xfrm>
          <a:prstGeom prst="rect">
            <a:avLst/>
          </a:prstGeom>
        </p:spPr>
      </p:pic>
      <p:sp>
        <p:nvSpPr>
          <p:cNvPr id="12" name="Retângulo 11"/>
          <p:cNvSpPr/>
          <p:nvPr/>
        </p:nvSpPr>
        <p:spPr>
          <a:xfrm>
            <a:off x="2786697" y="5606986"/>
            <a:ext cx="3816258" cy="584775"/>
          </a:xfrm>
          <a:prstGeom prst="rect">
            <a:avLst/>
          </a:prstGeom>
        </p:spPr>
        <p:txBody>
          <a:bodyPr wrap="square">
            <a:spAutoFit/>
          </a:bodyPr>
          <a:lstStyle/>
          <a:p>
            <a:pPr algn="ctr"/>
            <a:r>
              <a:rPr lang="pt-BR" sz="1600" dirty="0">
                <a:solidFill>
                  <a:srgbClr val="00B0F0"/>
                </a:solidFill>
                <a:latin typeface="Arial" panose="020B0604020202020204" pitchFamily="34" charset="0"/>
                <a:ea typeface="Calibri" panose="020F0502020204030204" pitchFamily="34" charset="0"/>
                <a:cs typeface="Arial" panose="020B0604020202020204" pitchFamily="34" charset="0"/>
              </a:rPr>
              <a:t>www.liderengenharia.eng.br</a:t>
            </a:r>
          </a:p>
          <a:p>
            <a:pPr algn="ctr"/>
            <a:r>
              <a:rPr lang="pt-BR" sz="1600" dirty="0">
                <a:solidFill>
                  <a:srgbClr val="00B0F0"/>
                </a:solidFill>
                <a:latin typeface="Arial" panose="020B0604020202020204" pitchFamily="34" charset="0"/>
                <a:ea typeface="Calibri" panose="020F0502020204030204" pitchFamily="34" charset="0"/>
                <a:cs typeface="Arial" panose="020B0604020202020204" pitchFamily="34" charset="0"/>
              </a:rPr>
              <a:t>contato@liderengenharia.eng.br</a:t>
            </a:r>
          </a:p>
        </p:txBody>
      </p:sp>
      <p:sp>
        <p:nvSpPr>
          <p:cNvPr id="13" name="Retângulo 12"/>
          <p:cNvSpPr/>
          <p:nvPr/>
        </p:nvSpPr>
        <p:spPr>
          <a:xfrm>
            <a:off x="1404434" y="4546588"/>
            <a:ext cx="6591300" cy="707886"/>
          </a:xfrm>
          <a:prstGeom prst="rect">
            <a:avLst/>
          </a:prstGeom>
        </p:spPr>
        <p:txBody>
          <a:bodyPr wrap="square">
            <a:spAutoFit/>
          </a:bodyPr>
          <a:lstStyle/>
          <a:p>
            <a:pPr algn="ctr"/>
            <a:r>
              <a:rPr lang="pt-BR" sz="2000" b="1" dirty="0">
                <a:solidFill>
                  <a:srgbClr val="0070C0"/>
                </a:solidFill>
                <a:latin typeface="Arial" panose="020B0604020202020204" pitchFamily="34" charset="0"/>
                <a:ea typeface="Calibri" panose="020F0502020204030204" pitchFamily="34" charset="0"/>
                <a:cs typeface="Arial" panose="020B0604020202020204" pitchFamily="34" charset="0"/>
              </a:rPr>
              <a:t>(41) 3014-3341</a:t>
            </a:r>
          </a:p>
          <a:p>
            <a:pPr algn="ctr"/>
            <a:r>
              <a:rPr lang="pt-BR" sz="2000" b="1" dirty="0">
                <a:solidFill>
                  <a:srgbClr val="0070C0"/>
                </a:solidFill>
                <a:latin typeface="Arial" panose="020B0604020202020204" pitchFamily="34" charset="0"/>
                <a:ea typeface="Calibri" panose="020F0502020204030204" pitchFamily="34" charset="0"/>
                <a:cs typeface="Arial" panose="020B0604020202020204" pitchFamily="34" charset="0"/>
              </a:rPr>
              <a:t>(43) 99631-6699</a:t>
            </a:r>
          </a:p>
        </p:txBody>
      </p:sp>
      <p:sp>
        <p:nvSpPr>
          <p:cNvPr id="16" name="Retângulo 15"/>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reto 16"/>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aixaDeTexto 17"/>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sp>
        <p:nvSpPr>
          <p:cNvPr id="19"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0" name="Picture 19" descr="Brasaogua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cstate="print"/>
          <a:stretch>
            <a:fillRect/>
          </a:stretch>
        </p:blipFill>
        <p:spPr>
          <a:xfrm>
            <a:off x="84079" y="63886"/>
            <a:ext cx="2270727" cy="649995"/>
          </a:xfrm>
          <a:prstGeom prst="rect">
            <a:avLst/>
          </a:prstGeom>
        </p:spPr>
      </p:pic>
      <p:grpSp>
        <p:nvGrpSpPr>
          <p:cNvPr id="8" name="Grupo 11"/>
          <p:cNvGrpSpPr/>
          <p:nvPr/>
        </p:nvGrpSpPr>
        <p:grpSpPr>
          <a:xfrm>
            <a:off x="0" y="733193"/>
            <a:ext cx="9144000" cy="112961"/>
            <a:chOff x="0" y="733193"/>
            <a:chExt cx="9144000" cy="112961"/>
          </a:xfrm>
        </p:grpSpPr>
        <p:cxnSp>
          <p:nvCxnSpPr>
            <p:cNvPr id="9" name="Conector reto 8"/>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9" name="Retângulo 18"/>
          <p:cNvSpPr/>
          <p:nvPr/>
        </p:nvSpPr>
        <p:spPr>
          <a:xfrm>
            <a:off x="0" y="6469040"/>
            <a:ext cx="9144000" cy="55980"/>
          </a:xfrm>
          <a:prstGeom prst="rect">
            <a:avLst/>
          </a:prstGeom>
          <a:solidFill>
            <a:srgbClr val="538AC8"/>
          </a:solidFill>
          <a:ln>
            <a:solidFill>
              <a:srgbClr val="538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0" name="Conector reto 19"/>
          <p:cNvCxnSpPr/>
          <p:nvPr/>
        </p:nvCxnSpPr>
        <p:spPr>
          <a:xfrm>
            <a:off x="0" y="643036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aixaDeTexto 20"/>
          <p:cNvSpPr txBox="1"/>
          <p:nvPr/>
        </p:nvSpPr>
        <p:spPr>
          <a:xfrm>
            <a:off x="0" y="6553705"/>
            <a:ext cx="2402006" cy="307777"/>
          </a:xfrm>
          <a:prstGeom prst="rect">
            <a:avLst/>
          </a:prstGeom>
          <a:noFill/>
        </p:spPr>
        <p:txBody>
          <a:bodyPr wrap="square" rtlCol="0">
            <a:spAutoFit/>
          </a:bodyPr>
          <a:lstStyle/>
          <a:p>
            <a:r>
              <a:rPr lang="pt-BR" sz="1400" dirty="0"/>
              <a:t>liderengenharia.eng.br</a:t>
            </a:r>
          </a:p>
        </p:txBody>
      </p:sp>
      <p:grpSp>
        <p:nvGrpSpPr>
          <p:cNvPr id="22" name="Grupo 11"/>
          <p:cNvGrpSpPr/>
          <p:nvPr/>
        </p:nvGrpSpPr>
        <p:grpSpPr>
          <a:xfrm>
            <a:off x="0" y="733193"/>
            <a:ext cx="9144000" cy="112961"/>
            <a:chOff x="0" y="733193"/>
            <a:chExt cx="9144000" cy="112961"/>
          </a:xfrm>
        </p:grpSpPr>
        <p:cxnSp>
          <p:nvCxnSpPr>
            <p:cNvPr id="23" name="Conector reto 22"/>
            <p:cNvCxnSpPr/>
            <p:nvPr/>
          </p:nvCxnSpPr>
          <p:spPr>
            <a:xfrm>
              <a:off x="0" y="8461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tângulo 23"/>
            <p:cNvSpPr/>
            <p:nvPr/>
          </p:nvSpPr>
          <p:spPr>
            <a:xfrm>
              <a:off x="0" y="733193"/>
              <a:ext cx="9144000" cy="6023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5" name="Retângulo 3"/>
          <p:cNvSpPr/>
          <p:nvPr/>
        </p:nvSpPr>
        <p:spPr>
          <a:xfrm>
            <a:off x="192439" y="949480"/>
            <a:ext cx="8749502" cy="4916731"/>
          </a:xfrm>
          <a:prstGeom prst="rect">
            <a:avLst/>
          </a:prstGeom>
        </p:spPr>
        <p:txBody>
          <a:bodyPr wrap="square">
            <a:spAutoFit/>
          </a:bodyPr>
          <a:lstStyle/>
          <a:p>
            <a:pPr marL="342900" indent="-342900" algn="just">
              <a:lnSpc>
                <a:spcPct val="130000"/>
              </a:lnSpc>
              <a:buFont typeface="Arial"/>
              <a:buChar char="•"/>
            </a:pPr>
            <a:r>
              <a:rPr lang="pt-BR" sz="2200" dirty="0">
                <a:solidFill>
                  <a:schemeClr val="tx1"/>
                </a:solidFill>
                <a:latin typeface="Arial"/>
                <a:cs typeface="Arial"/>
              </a:rPr>
              <a:t>É o instrumento básico da política municipal de desenvolvimento;</a:t>
            </a:r>
          </a:p>
          <a:p>
            <a:pPr marL="342900" indent="-342900" algn="just">
              <a:lnSpc>
                <a:spcPct val="130000"/>
              </a:lnSpc>
              <a:buFont typeface="Arial"/>
              <a:buChar char="•"/>
            </a:pPr>
            <a:endParaRPr lang="pt-BR" sz="2200" dirty="0">
              <a:solidFill>
                <a:schemeClr val="tx1"/>
              </a:solidFill>
              <a:latin typeface="Arial"/>
              <a:cs typeface="Arial"/>
            </a:endParaRPr>
          </a:p>
          <a:p>
            <a:pPr marL="342900" indent="-342900" algn="just">
              <a:lnSpc>
                <a:spcPct val="130000"/>
              </a:lnSpc>
              <a:buFont typeface="Arial"/>
              <a:buChar char="•"/>
            </a:pPr>
            <a:r>
              <a:rPr lang="pt-BR" sz="2200" dirty="0">
                <a:solidFill>
                  <a:schemeClr val="tx1"/>
                </a:solidFill>
                <a:latin typeface="Arial"/>
                <a:cs typeface="Arial"/>
              </a:rPr>
              <a:t>É o ato legal que define em nível municipal os limites, as faculdades e as obrigações envolvendo a propriedade urbana;</a:t>
            </a:r>
          </a:p>
          <a:p>
            <a:pPr marL="342900" indent="-342900" algn="just">
              <a:lnSpc>
                <a:spcPct val="130000"/>
              </a:lnSpc>
              <a:buFont typeface="Arial"/>
              <a:buChar char="•"/>
            </a:pPr>
            <a:endParaRPr lang="pt-BR" sz="2200" dirty="0">
              <a:solidFill>
                <a:schemeClr val="tx1"/>
              </a:solidFill>
              <a:latin typeface="Arial"/>
              <a:cs typeface="Arial"/>
            </a:endParaRPr>
          </a:p>
          <a:p>
            <a:pPr marL="342900" indent="-342900" algn="just">
              <a:lnSpc>
                <a:spcPct val="130000"/>
              </a:lnSpc>
              <a:buFont typeface="Arial"/>
              <a:buChar char="•"/>
            </a:pPr>
            <a:r>
              <a:rPr lang="pt-BR" sz="2200" dirty="0">
                <a:solidFill>
                  <a:schemeClr val="tx1"/>
                </a:solidFill>
                <a:latin typeface="Arial"/>
                <a:cs typeface="Arial"/>
              </a:rPr>
              <a:t>Contém os </a:t>
            </a:r>
            <a:r>
              <a:rPr lang="pt-BR" sz="2200" b="1" dirty="0">
                <a:solidFill>
                  <a:srgbClr val="FF0000"/>
                </a:solidFill>
                <a:effectLst>
                  <a:outerShdw blurRad="38100" dist="38100" dir="2700000" algn="tl">
                    <a:srgbClr val="000000">
                      <a:alpha val="43137"/>
                    </a:srgbClr>
                  </a:outerShdw>
                </a:effectLst>
                <a:latin typeface="Arial"/>
                <a:cs typeface="Arial"/>
              </a:rPr>
              <a:t>OBJETIVOS</a:t>
            </a:r>
            <a:r>
              <a:rPr lang="pt-BR" sz="2200" dirty="0">
                <a:solidFill>
                  <a:schemeClr val="tx1"/>
                </a:solidFill>
                <a:latin typeface="Arial"/>
                <a:cs typeface="Arial"/>
              </a:rPr>
              <a:t>, as </a:t>
            </a:r>
            <a:r>
              <a:rPr lang="pt-BR" sz="2200" b="1" dirty="0">
                <a:solidFill>
                  <a:srgbClr val="FF0000"/>
                </a:solidFill>
                <a:effectLst>
                  <a:outerShdw blurRad="38100" dist="38100" dir="2700000" algn="tl">
                    <a:srgbClr val="000000">
                      <a:alpha val="43137"/>
                    </a:srgbClr>
                  </a:outerShdw>
                </a:effectLst>
                <a:latin typeface="Arial"/>
                <a:cs typeface="Arial"/>
              </a:rPr>
              <a:t>DIRETRIZES</a:t>
            </a:r>
            <a:r>
              <a:rPr lang="pt-BR" sz="2200" dirty="0">
                <a:solidFill>
                  <a:schemeClr val="tx1"/>
                </a:solidFill>
                <a:latin typeface="Arial"/>
                <a:cs typeface="Arial"/>
              </a:rPr>
              <a:t>, os </a:t>
            </a:r>
            <a:r>
              <a:rPr lang="pt-BR" sz="2200" b="1" dirty="0">
                <a:solidFill>
                  <a:srgbClr val="FF0000"/>
                </a:solidFill>
                <a:effectLst>
                  <a:outerShdw blurRad="38100" dist="38100" dir="2700000" algn="tl">
                    <a:srgbClr val="000000">
                      <a:alpha val="43137"/>
                    </a:srgbClr>
                  </a:outerShdw>
                </a:effectLst>
                <a:latin typeface="Arial"/>
                <a:cs typeface="Arial"/>
              </a:rPr>
              <a:t>INSTRUMENTOS</a:t>
            </a:r>
            <a:r>
              <a:rPr lang="pt-BR" sz="2200" dirty="0">
                <a:solidFill>
                  <a:schemeClr val="tx1"/>
                </a:solidFill>
                <a:latin typeface="Arial"/>
                <a:cs typeface="Arial"/>
              </a:rPr>
              <a:t> e as </a:t>
            </a:r>
            <a:r>
              <a:rPr lang="pt-BR" sz="2200" b="1" dirty="0">
                <a:solidFill>
                  <a:srgbClr val="FF0000"/>
                </a:solidFill>
                <a:effectLst>
                  <a:outerShdw blurRad="38100" dist="38100" dir="2700000" algn="tl">
                    <a:srgbClr val="000000">
                      <a:alpha val="43137"/>
                    </a:srgbClr>
                  </a:outerShdw>
                </a:effectLst>
                <a:latin typeface="Arial"/>
                <a:cs typeface="Arial"/>
              </a:rPr>
              <a:t>ESTRATÉGIAS</a:t>
            </a:r>
            <a:r>
              <a:rPr lang="pt-BR" sz="2200" dirty="0">
                <a:solidFill>
                  <a:schemeClr val="tx1"/>
                </a:solidFill>
                <a:latin typeface="Arial"/>
                <a:cs typeface="Arial"/>
              </a:rPr>
              <a:t> da Política de Desenvolvimento Municipal;</a:t>
            </a:r>
          </a:p>
          <a:p>
            <a:pPr marL="342900" indent="-342900" algn="just">
              <a:lnSpc>
                <a:spcPct val="130000"/>
              </a:lnSpc>
              <a:buFont typeface="Arial"/>
              <a:buChar char="•"/>
            </a:pPr>
            <a:endParaRPr lang="pt-BR" sz="2200" dirty="0">
              <a:solidFill>
                <a:schemeClr val="tx1"/>
              </a:solidFill>
              <a:latin typeface="Arial"/>
              <a:cs typeface="Arial"/>
            </a:endParaRPr>
          </a:p>
          <a:p>
            <a:pPr marL="342900" indent="-342900" algn="just">
              <a:lnSpc>
                <a:spcPct val="130000"/>
              </a:lnSpc>
              <a:buFont typeface="Arial"/>
              <a:buChar char="•"/>
            </a:pPr>
            <a:r>
              <a:rPr lang="pt-BR" sz="2200" dirty="0">
                <a:solidFill>
                  <a:schemeClr val="tx1"/>
                </a:solidFill>
                <a:latin typeface="Arial"/>
                <a:cs typeface="Arial"/>
              </a:rPr>
              <a:t>Traz no seu conteúdo o </a:t>
            </a:r>
            <a:r>
              <a:rPr lang="pt-BR" sz="2200" b="1" dirty="0">
                <a:solidFill>
                  <a:srgbClr val="FF0000"/>
                </a:solidFill>
                <a:effectLst>
                  <a:outerShdw blurRad="38100" dist="38100" dir="2700000" algn="tl">
                    <a:srgbClr val="000000">
                      <a:alpha val="43137"/>
                    </a:srgbClr>
                  </a:outerShdw>
                </a:effectLst>
                <a:latin typeface="Arial"/>
                <a:cs typeface="Arial"/>
              </a:rPr>
              <a:t>MACROZONEAMENTO MUNICIPAL </a:t>
            </a:r>
            <a:r>
              <a:rPr lang="pt-BR" sz="2200" dirty="0">
                <a:solidFill>
                  <a:schemeClr val="tx1"/>
                </a:solidFill>
                <a:latin typeface="Arial"/>
                <a:cs typeface="Arial"/>
              </a:rPr>
              <a:t>e</a:t>
            </a:r>
            <a:r>
              <a:rPr lang="pt-BR" sz="2200" b="1" dirty="0">
                <a:solidFill>
                  <a:schemeClr val="tx1"/>
                </a:solidFill>
                <a:effectLst>
                  <a:outerShdw blurRad="38100" dist="38100" dir="2700000" algn="tl">
                    <a:srgbClr val="000000">
                      <a:alpha val="43137"/>
                    </a:srgbClr>
                  </a:outerShdw>
                </a:effectLst>
                <a:latin typeface="Arial"/>
                <a:cs typeface="Arial"/>
              </a:rPr>
              <a:t> </a:t>
            </a:r>
            <a:r>
              <a:rPr lang="pt-BR" sz="2200" b="1" dirty="0">
                <a:solidFill>
                  <a:srgbClr val="FF0000"/>
                </a:solidFill>
                <a:effectLst>
                  <a:outerShdw blurRad="38100" dist="38100" dir="2700000" algn="tl">
                    <a:srgbClr val="000000">
                      <a:alpha val="43137"/>
                    </a:srgbClr>
                  </a:outerShdw>
                </a:effectLst>
                <a:latin typeface="Arial"/>
                <a:cs typeface="Arial"/>
              </a:rPr>
              <a:t>URBANO</a:t>
            </a:r>
            <a:r>
              <a:rPr lang="pt-BR" sz="2200" dirty="0">
                <a:solidFill>
                  <a:schemeClr val="tx1"/>
                </a:solidFill>
                <a:latin typeface="Arial"/>
                <a:cs typeface="Arial"/>
              </a:rPr>
              <a:t>, que são unidades territoriais que expressam o destino que o Município pretende dar às diferentes áreas.</a:t>
            </a:r>
          </a:p>
        </p:txBody>
      </p:sp>
      <p:sp>
        <p:nvSpPr>
          <p:cNvPr id="18" name="Retângulo 13"/>
          <p:cNvSpPr/>
          <p:nvPr/>
        </p:nvSpPr>
        <p:spPr>
          <a:xfrm>
            <a:off x="2564574" y="0"/>
            <a:ext cx="5918247" cy="707886"/>
          </a:xfrm>
          <a:prstGeom prst="rect">
            <a:avLst/>
          </a:prstGeom>
          <a:noFill/>
        </p:spPr>
        <p:txBody>
          <a:bodyPr wrap="square" lIns="91440" tIns="45720" rIns="91440" bIns="45720">
            <a:spAutoFit/>
          </a:bodyPr>
          <a:lstStyle/>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REVISÃO DO PLANO </a:t>
            </a:r>
          </a:p>
          <a:p>
            <a:pPr algn="r"/>
            <a:r>
              <a:rPr lang="pt-BR" sz="2000" b="1" cap="none" spc="0" dirty="0">
                <a:ln w="10541" cmpd="sng">
                  <a:solidFill>
                    <a:schemeClr val="accent1">
                      <a:shade val="88000"/>
                      <a:satMod val="110000"/>
                    </a:schemeClr>
                  </a:solidFill>
                  <a:prstDash val="solid"/>
                </a:ln>
                <a:solidFill>
                  <a:schemeClr val="accent1">
                    <a:lumMod val="20000"/>
                    <a:lumOff val="80000"/>
                  </a:schemeClr>
                </a:solidFill>
                <a:effectLst/>
              </a:rPr>
              <a:t>DIRETOR MUNICIPAL DE GUARATINGUETÁ</a:t>
            </a:r>
          </a:p>
        </p:txBody>
      </p:sp>
      <p:pic>
        <p:nvPicPr>
          <p:cNvPr id="25" name="Picture 24" descr="Brasaoguar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3788" y="119124"/>
            <a:ext cx="382904" cy="469741"/>
          </a:xfrm>
          <a:prstGeom prst="rect">
            <a:avLst/>
          </a:prstGeom>
        </p:spPr>
      </p:pic>
    </p:spTree>
    <p:extLst>
      <p:ext uri="{BB962C8B-B14F-4D97-AF65-F5344CB8AC3E}">
        <p14:creationId xmlns:p14="http://schemas.microsoft.com/office/powerpoint/2010/main" val="75627811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8494</TotalTime>
  <Words>8665</Words>
  <Application>Microsoft Office PowerPoint</Application>
  <PresentationFormat>Apresentação na tela (4:3)</PresentationFormat>
  <Paragraphs>775</Paragraphs>
  <Slides>88</Slides>
  <Notes>0</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Vínculos</vt:lpstr>
      </vt:variant>
      <vt:variant>
        <vt:i4>1</vt:i4>
      </vt:variant>
      <vt:variant>
        <vt:lpstr>Títulos de slides</vt:lpstr>
      </vt:variant>
      <vt:variant>
        <vt:i4>88</vt:i4>
      </vt:variant>
    </vt:vector>
  </HeadingPairs>
  <TitlesOfParts>
    <vt:vector size="98" baseType="lpstr">
      <vt:lpstr>ＭＳ Ｐゴシック</vt:lpstr>
      <vt:lpstr>Arial</vt:lpstr>
      <vt:lpstr>Arial Unicode MS</vt:lpstr>
      <vt:lpstr>Calibri</vt:lpstr>
      <vt:lpstr>Calibri Light</vt:lpstr>
      <vt:lpstr>Lucida Sans Unicode</vt:lpstr>
      <vt:lpstr>Times New Roman</vt:lpstr>
      <vt:lpstr>Wingdings</vt:lpstr>
      <vt:lpstr>Tema do Office</vt:lpstr>
      <vt:lpstr>file:///\\localhost\Users\osmanijr\Desktop\Brumado\Apresentações%20e%20Listas\Macintosh%20HD:Users:osmanijr:Desktop:Brumado:Produtos:Produto%206%20-%20Plano%20Diretor.docx!OLE_LINK4</vt:lpstr>
      <vt:lpstr>REVISÃO DO PLANO DIRETOR  MUNICIPAL DE GUARATINGUETÁ - SP</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 DIRETOR DE DESENVOLVIMENTO MUNICIPAL</dc:title>
  <dc:creator>Matheus Cabral</dc:creator>
  <cp:lastModifiedBy>Paulo Rodrigues Leite</cp:lastModifiedBy>
  <cp:revision>355</cp:revision>
  <dcterms:created xsi:type="dcterms:W3CDTF">2015-10-09T17:10:53Z</dcterms:created>
  <dcterms:modified xsi:type="dcterms:W3CDTF">2018-02-26T21:28:33Z</dcterms:modified>
</cp:coreProperties>
</file>